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 id="2147483693" r:id="rId6"/>
    <p:sldMasterId id="214748369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embeddedFontLst>
    <p:embeddedFont>
      <p:font typeface="Vollkorn"/>
      <p:regular r:id="rId72"/>
      <p:bold r:id="rId73"/>
      <p:italic r:id="rId74"/>
      <p:boldItalic r:id="rId75"/>
    </p:embeddedFont>
    <p:embeddedFont>
      <p:font typeface="Montserrat"/>
      <p:regular r:id="rId76"/>
      <p:bold r:id="rId77"/>
      <p:italic r:id="rId78"/>
      <p:boldItalic r:id="rId79"/>
    </p:embeddedFont>
    <p:embeddedFont>
      <p:font typeface="Lato"/>
      <p:regular r:id="rId80"/>
      <p:bold r:id="rId81"/>
      <p:italic r:id="rId82"/>
      <p:boldItalic r:id="rId83"/>
    </p:embeddedFont>
    <p:embeddedFont>
      <p:font typeface="Public Sans"/>
      <p:regular r:id="rId84"/>
      <p:bold r:id="rId85"/>
      <p:italic r:id="rId86"/>
      <p:boldItalic r:id="rId87"/>
    </p:embeddedFont>
    <p:embeddedFont>
      <p:font typeface="Comfortaa"/>
      <p:regular r:id="rId88"/>
      <p:bold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F1DCD4-AD7F-4B5F-8E47-B9A420E3794E}">
  <a:tblStyle styleId="{95F1DCD4-AD7F-4B5F-8E47-B9A420E3794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FD317D0-BEB3-43A3-8FDD-36FEA4CC4D76}"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PublicSans-regular.fntdata"/><Relationship Id="rId83" Type="http://schemas.openxmlformats.org/officeDocument/2006/relationships/font" Target="fonts/Lato-boldItalic.fntdata"/><Relationship Id="rId42" Type="http://schemas.openxmlformats.org/officeDocument/2006/relationships/slide" Target="slides/slide34.xml"/><Relationship Id="rId86" Type="http://schemas.openxmlformats.org/officeDocument/2006/relationships/font" Target="fonts/PublicSans-italic.fntdata"/><Relationship Id="rId41" Type="http://schemas.openxmlformats.org/officeDocument/2006/relationships/slide" Target="slides/slide33.xml"/><Relationship Id="rId85" Type="http://schemas.openxmlformats.org/officeDocument/2006/relationships/font" Target="fonts/PublicSans-bold.fntdata"/><Relationship Id="rId44" Type="http://schemas.openxmlformats.org/officeDocument/2006/relationships/slide" Target="slides/slide36.xml"/><Relationship Id="rId88" Type="http://schemas.openxmlformats.org/officeDocument/2006/relationships/font" Target="fonts/Comfortaa-regular.fntdata"/><Relationship Id="rId43" Type="http://schemas.openxmlformats.org/officeDocument/2006/relationships/slide" Target="slides/slide35.xml"/><Relationship Id="rId87" Type="http://schemas.openxmlformats.org/officeDocument/2006/relationships/font" Target="fonts/PublicSans-boldItalic.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Comfortaa-bold.fntdata"/><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Vollkorn-bold.fntdata"/><Relationship Id="rId72" Type="http://schemas.openxmlformats.org/officeDocument/2006/relationships/font" Target="fonts/Vollkorn-regular.fntdata"/><Relationship Id="rId31" Type="http://schemas.openxmlformats.org/officeDocument/2006/relationships/slide" Target="slides/slide23.xml"/><Relationship Id="rId75" Type="http://schemas.openxmlformats.org/officeDocument/2006/relationships/font" Target="fonts/Vollkorn-boldItalic.fntdata"/><Relationship Id="rId30" Type="http://schemas.openxmlformats.org/officeDocument/2006/relationships/slide" Target="slides/slide22.xml"/><Relationship Id="rId74" Type="http://schemas.openxmlformats.org/officeDocument/2006/relationships/font" Target="fonts/Vollkorn-italic.fntdata"/><Relationship Id="rId33" Type="http://schemas.openxmlformats.org/officeDocument/2006/relationships/slide" Target="slides/slide25.xml"/><Relationship Id="rId77" Type="http://schemas.openxmlformats.org/officeDocument/2006/relationships/font" Target="fonts/Montserrat-bold.fntdata"/><Relationship Id="rId32" Type="http://schemas.openxmlformats.org/officeDocument/2006/relationships/slide" Target="slides/slide24.xml"/><Relationship Id="rId76" Type="http://schemas.openxmlformats.org/officeDocument/2006/relationships/font" Target="fonts/Montserrat-regular.fntdata"/><Relationship Id="rId35" Type="http://schemas.openxmlformats.org/officeDocument/2006/relationships/slide" Target="slides/slide27.xml"/><Relationship Id="rId79" Type="http://schemas.openxmlformats.org/officeDocument/2006/relationships/font" Target="fonts/Montserrat-boldItalic.fntdata"/><Relationship Id="rId34" Type="http://schemas.openxmlformats.org/officeDocument/2006/relationships/slide" Target="slides/slide26.xml"/><Relationship Id="rId78" Type="http://schemas.openxmlformats.org/officeDocument/2006/relationships/font" Target="fonts/Montserrat-italic.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15f67a61d_9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e15f67a61d_9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1e955dcc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1e955dcc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31e955dcc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31e955dcc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31e955dcc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31e955dcc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e31e955dcc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e31e955dcc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e31e955dcc_3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e31e955dcc_3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31e955dcc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31e955dcc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1705b9a7a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1705b9a7a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e1705b9a7a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e1705b9a7a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1705b9a7a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1705b9a7a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31e955dcc_3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31e955dcc_3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15f67a61d_1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e15f67a61d_11_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31e955dcc_3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31e955dcc_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31e955dcc_3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31e955dcc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1705b9a7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1705b9a7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1705b9a7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e1705b9a7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1705b9a7a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1705b9a7a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e1705b9a7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e1705b9a7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1705b9a7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1705b9a7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1705b9a7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e1705b9a7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e1705b9a7a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e1705b9a7a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1705b9a7a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1705b9a7a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31e955dc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31e955dc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3374a904c_2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e3374a904c_2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e3374a904c_2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e3374a904c_2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3374a904c_2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e3374a904c_2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e3374a904c_2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e3374a904c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e3374a904c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e3374a904c_2_1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e3374a904c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e3374a904c_2_1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3374a904c_2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ge3374a904c_2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e3374a904c_2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e3374a904c_2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e3374a904c_2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ge3374a904c_2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e3374a904c_2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e3374a904c_2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31e955dcc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31e955dc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e3374a904c_2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8" name="Google Shape;678;ge3374a904c_2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e3374a904c_2_2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85" name="Google Shape;685;ge3374a904c_2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e3374a904c_2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15" name="Google Shape;715;ge3374a904c_2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e3374a904c_2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e3374a904c_2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e3374a904c_2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30" name="Google Shape;730;ge3374a904c_2_3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e3374a904c_2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38" name="Google Shape;738;ge3374a904c_2_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e3374a904c_2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49" name="Google Shape;749;ge3374a904c_2_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e3374a904c_2_3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0" name="Google Shape;760;ge3374a904c_2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e3374a904c_2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68" name="Google Shape;768;ge3374a904c_2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e3374a904c_2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75" name="Google Shape;775;ge3374a904c_2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31e955dc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31e955dc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e3374a904c_2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84" name="Google Shape;784;ge3374a904c_2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e3374a904c_2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91" name="Google Shape;791;ge3374a904c_2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3374a904c_2_3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e3374a904c_2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e3374a904c_2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4" name="Google Shape;814;ge3374a904c_2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e15f67a61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e15f67a61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e15f67a61d_1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e15f67a61d_1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e15f67a61d_1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e15f67a61d_1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e1705b9a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e1705b9a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e161c8268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e161c8268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161c8268c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161c8268c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31e955dcc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31e955dcc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161c8268c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161c8268c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e161c8268c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e161c8268c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e15f67a61d_9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ge15f67a61d_9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e31e955dcc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e31e955dc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31e955dcc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31e955dcc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31e955dcc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31e955dcc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6" name="Shape 136"/>
        <p:cNvGrpSpPr/>
        <p:nvPr/>
      </p:nvGrpSpPr>
      <p:grpSpPr>
        <a:xfrm>
          <a:off x="0" y="0"/>
          <a:ext cx="0" cy="0"/>
          <a:chOff x="0" y="0"/>
          <a:chExt cx="0" cy="0"/>
        </a:xfrm>
      </p:grpSpPr>
      <p:sp>
        <p:nvSpPr>
          <p:cNvPr id="137" name="Google Shape;13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8" name="Google Shape;13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9" name="Google Shape;13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0" name="Shape 140"/>
        <p:cNvGrpSpPr/>
        <p:nvPr/>
      </p:nvGrpSpPr>
      <p:grpSpPr>
        <a:xfrm>
          <a:off x="0" y="0"/>
          <a:ext cx="0" cy="0"/>
          <a:chOff x="0" y="0"/>
          <a:chExt cx="0" cy="0"/>
        </a:xfrm>
      </p:grpSpPr>
      <p:sp>
        <p:nvSpPr>
          <p:cNvPr id="141" name="Google Shape;141;p15"/>
          <p:cNvSpPr txBox="1"/>
          <p:nvPr>
            <p:ph type="ctrTitle"/>
          </p:nvPr>
        </p:nvSpPr>
        <p:spPr>
          <a:xfrm>
            <a:off x="342900" y="1065213"/>
            <a:ext cx="3886200" cy="735012"/>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2" name="Google Shape;14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43" name="Google Shape;14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4" name="Google Shape;14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5" name="Google Shape;14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6" name="Shape 146"/>
        <p:cNvGrpSpPr/>
        <p:nvPr/>
      </p:nvGrpSpPr>
      <p:grpSpPr>
        <a:xfrm>
          <a:off x="0" y="0"/>
          <a:ext cx="0" cy="0"/>
          <a:chOff x="0" y="0"/>
          <a:chExt cx="0" cy="0"/>
        </a:xfrm>
      </p:grpSpPr>
      <p:sp>
        <p:nvSpPr>
          <p:cNvPr id="147" name="Google Shape;14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8" name="Google Shape;14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49" name="Google Shape;14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0" name="Google Shape;15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1" name="Google Shape;15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2" name="Shape 152"/>
        <p:cNvGrpSpPr/>
        <p:nvPr/>
      </p:nvGrpSpPr>
      <p:grpSpPr>
        <a:xfrm>
          <a:off x="0" y="0"/>
          <a:ext cx="0" cy="0"/>
          <a:chOff x="0" y="0"/>
          <a:chExt cx="0" cy="0"/>
        </a:xfrm>
      </p:grpSpPr>
      <p:sp>
        <p:nvSpPr>
          <p:cNvPr id="153" name="Google Shape;15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4" name="Google Shape;15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55" name="Google Shape;15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6" name="Google Shape;15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7" name="Google Shape;15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8" name="Shape 158"/>
        <p:cNvGrpSpPr/>
        <p:nvPr/>
      </p:nvGrpSpPr>
      <p:grpSpPr>
        <a:xfrm>
          <a:off x="0" y="0"/>
          <a:ext cx="0" cy="0"/>
          <a:chOff x="0" y="0"/>
          <a:chExt cx="0" cy="0"/>
        </a:xfrm>
      </p:grpSpPr>
      <p:sp>
        <p:nvSpPr>
          <p:cNvPr id="159" name="Google Shape;15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0" name="Google Shape;16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61" name="Google Shape;16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62" name="Google Shape;16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3" name="Google Shape;16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4" name="Google Shape;16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5" name="Shape 165"/>
        <p:cNvGrpSpPr/>
        <p:nvPr/>
      </p:nvGrpSpPr>
      <p:grpSpPr>
        <a:xfrm>
          <a:off x="0" y="0"/>
          <a:ext cx="0" cy="0"/>
          <a:chOff x="0" y="0"/>
          <a:chExt cx="0" cy="0"/>
        </a:xfrm>
      </p:grpSpPr>
      <p:sp>
        <p:nvSpPr>
          <p:cNvPr id="166" name="Google Shape;16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7" name="Google Shape;16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68" name="Google Shape;16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69" name="Google Shape;169;p19"/>
          <p:cNvSpPr txBox="1"/>
          <p:nvPr>
            <p:ph idx="3" type="body"/>
          </p:nvPr>
        </p:nvSpPr>
        <p:spPr>
          <a:xfrm>
            <a:off x="2322513" y="767556"/>
            <a:ext cx="2020887"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70" name="Google Shape;170;p19"/>
          <p:cNvSpPr txBox="1"/>
          <p:nvPr>
            <p:ph idx="4" type="body"/>
          </p:nvPr>
        </p:nvSpPr>
        <p:spPr>
          <a:xfrm>
            <a:off x="2322513" y="1087438"/>
            <a:ext cx="2020887"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71" name="Google Shape;17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2" name="Google Shape;17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3" name="Google Shape;17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 name="Shape 174"/>
        <p:cNvGrpSpPr/>
        <p:nvPr/>
      </p:nvGrpSpPr>
      <p:grpSpPr>
        <a:xfrm>
          <a:off x="0" y="0"/>
          <a:ext cx="0" cy="0"/>
          <a:chOff x="0" y="0"/>
          <a:chExt cx="0" cy="0"/>
        </a:xfrm>
      </p:grpSpPr>
      <p:sp>
        <p:nvSpPr>
          <p:cNvPr id="175" name="Google Shape;17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6" name="Google Shape;17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7" name="Google Shape;17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8" name="Google Shape;17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9" name="Shape 179"/>
        <p:cNvGrpSpPr/>
        <p:nvPr/>
      </p:nvGrpSpPr>
      <p:grpSpPr>
        <a:xfrm>
          <a:off x="0" y="0"/>
          <a:ext cx="0" cy="0"/>
          <a:chOff x="0" y="0"/>
          <a:chExt cx="0" cy="0"/>
        </a:xfrm>
      </p:grpSpPr>
      <p:sp>
        <p:nvSpPr>
          <p:cNvPr id="180" name="Google Shape;18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1" name="Google Shape;181;p21"/>
          <p:cNvSpPr txBox="1"/>
          <p:nvPr>
            <p:ph idx="1" type="body"/>
          </p:nvPr>
        </p:nvSpPr>
        <p:spPr>
          <a:xfrm>
            <a:off x="1787525" y="136525"/>
            <a:ext cx="2555875" cy="2926556"/>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82" name="Google Shape;18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83" name="Google Shape;18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4" name="Google Shape;18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5" name="Google Shape;18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6" name="Shape 186"/>
        <p:cNvGrpSpPr/>
        <p:nvPr/>
      </p:nvGrpSpPr>
      <p:grpSpPr>
        <a:xfrm>
          <a:off x="0" y="0"/>
          <a:ext cx="0" cy="0"/>
          <a:chOff x="0" y="0"/>
          <a:chExt cx="0" cy="0"/>
        </a:xfrm>
      </p:grpSpPr>
      <p:sp>
        <p:nvSpPr>
          <p:cNvPr id="187" name="Google Shape;18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8" name="Google Shape;188;p22"/>
          <p:cNvSpPr/>
          <p:nvPr>
            <p:ph idx="2" type="pic"/>
          </p:nvPr>
        </p:nvSpPr>
        <p:spPr>
          <a:xfrm>
            <a:off x="896144" y="306388"/>
            <a:ext cx="2743200" cy="2057400"/>
          </a:xfrm>
          <a:prstGeom prst="rect">
            <a:avLst/>
          </a:prstGeom>
          <a:noFill/>
          <a:ln>
            <a:noFill/>
          </a:ln>
        </p:spPr>
        <p:txBody>
          <a:bodyPr anchorCtr="0" anchor="t" bIns="22850" lIns="45725" spcFirstLastPara="1" rIns="45725" wrap="square" tIns="22850">
            <a:noAutofit/>
          </a:bodyPr>
          <a:lstStyle>
            <a:lvl1pPr lvl="0" marR="0" rtl="0" algn="l">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lvl="2" marR="0" rtl="0" algn="l">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lvl="3"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lvl="4"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lvl="5"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lvl="6"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lvl="7"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lvl="8"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189" name="Google Shape;18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90" name="Google Shape;19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1" name="Google Shape;19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2" name="Google Shape;19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3" name="Shape 193"/>
        <p:cNvGrpSpPr/>
        <p:nvPr/>
      </p:nvGrpSpPr>
      <p:grpSpPr>
        <a:xfrm>
          <a:off x="0" y="0"/>
          <a:ext cx="0" cy="0"/>
          <a:chOff x="0" y="0"/>
          <a:chExt cx="0" cy="0"/>
        </a:xfrm>
      </p:grpSpPr>
      <p:sp>
        <p:nvSpPr>
          <p:cNvPr id="194" name="Google Shape;19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95" name="Google Shape;19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96" name="Google Shape;19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7" name="Google Shape;19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8" name="Google Shape;19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9" name="Shape 199"/>
        <p:cNvGrpSpPr/>
        <p:nvPr/>
      </p:nvGrpSpPr>
      <p:grpSpPr>
        <a:xfrm>
          <a:off x="0" y="0"/>
          <a:ext cx="0" cy="0"/>
          <a:chOff x="0" y="0"/>
          <a:chExt cx="0" cy="0"/>
        </a:xfrm>
      </p:grpSpPr>
      <p:sp>
        <p:nvSpPr>
          <p:cNvPr id="200" name="Google Shape;20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01" name="Google Shape;20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02" name="Google Shape;20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3" name="Google Shape;20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4" name="Google Shape;20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9" name="Shape 209"/>
        <p:cNvGrpSpPr/>
        <p:nvPr/>
      </p:nvGrpSpPr>
      <p:grpSpPr>
        <a:xfrm>
          <a:off x="0" y="0"/>
          <a:ext cx="0" cy="0"/>
          <a:chOff x="0" y="0"/>
          <a:chExt cx="0" cy="0"/>
        </a:xfrm>
      </p:grpSpPr>
      <p:grpSp>
        <p:nvGrpSpPr>
          <p:cNvPr id="210" name="Google Shape;210;p26"/>
          <p:cNvGrpSpPr/>
          <p:nvPr/>
        </p:nvGrpSpPr>
        <p:grpSpPr>
          <a:xfrm>
            <a:off x="4406400" y="0"/>
            <a:ext cx="4737600" cy="5143500"/>
            <a:chOff x="4406400" y="0"/>
            <a:chExt cx="4737600" cy="5143500"/>
          </a:xfrm>
        </p:grpSpPr>
        <p:sp>
          <p:nvSpPr>
            <p:cNvPr id="211" name="Google Shape;211;p26"/>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6"/>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6"/>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6"/>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6"/>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6"/>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6"/>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6"/>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6"/>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6"/>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6"/>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6"/>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6"/>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6"/>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6"/>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6"/>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6"/>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6"/>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 name="Google Shape;229;p26"/>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0" name="Google Shape;23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1" name="Shape 231"/>
        <p:cNvGrpSpPr/>
        <p:nvPr/>
      </p:nvGrpSpPr>
      <p:grpSpPr>
        <a:xfrm>
          <a:off x="0" y="0"/>
          <a:ext cx="0" cy="0"/>
          <a:chOff x="0" y="0"/>
          <a:chExt cx="0" cy="0"/>
        </a:xfrm>
      </p:grpSpPr>
      <p:sp>
        <p:nvSpPr>
          <p:cNvPr id="232" name="Google Shape;232;p27"/>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 name="Google Shape;233;p27"/>
          <p:cNvGrpSpPr/>
          <p:nvPr/>
        </p:nvGrpSpPr>
        <p:grpSpPr>
          <a:xfrm>
            <a:off x="0" y="490"/>
            <a:ext cx="5153705" cy="5134399"/>
            <a:chOff x="0" y="75"/>
            <a:chExt cx="5153705" cy="5152950"/>
          </a:xfrm>
        </p:grpSpPr>
        <p:sp>
          <p:nvSpPr>
            <p:cNvPr id="234" name="Google Shape;234;p27"/>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7"/>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7"/>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7"/>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Google Shape;238;p27"/>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239" name="Google Shape;239;p27"/>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40" name="Google Shape;2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1" name="Shape 241"/>
        <p:cNvGrpSpPr/>
        <p:nvPr/>
      </p:nvGrpSpPr>
      <p:grpSpPr>
        <a:xfrm>
          <a:off x="0" y="0"/>
          <a:ext cx="0" cy="0"/>
          <a:chOff x="0" y="0"/>
          <a:chExt cx="0" cy="0"/>
        </a:xfrm>
      </p:grpSpPr>
      <p:grpSp>
        <p:nvGrpSpPr>
          <p:cNvPr id="242" name="Google Shape;242;p28"/>
          <p:cNvGrpSpPr/>
          <p:nvPr/>
        </p:nvGrpSpPr>
        <p:grpSpPr>
          <a:xfrm>
            <a:off x="0" y="381001"/>
            <a:ext cx="1037850" cy="1016288"/>
            <a:chOff x="0" y="381001"/>
            <a:chExt cx="1037850" cy="1016288"/>
          </a:xfrm>
        </p:grpSpPr>
        <p:sp>
          <p:nvSpPr>
            <p:cNvPr id="243" name="Google Shape;243;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 name="Google Shape;245;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6" name="Google Shape;246;p2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7" name="Google Shape;2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8" name="Shape 248"/>
        <p:cNvGrpSpPr/>
        <p:nvPr/>
      </p:nvGrpSpPr>
      <p:grpSpPr>
        <a:xfrm>
          <a:off x="0" y="0"/>
          <a:ext cx="0" cy="0"/>
          <a:chOff x="0" y="0"/>
          <a:chExt cx="0" cy="0"/>
        </a:xfrm>
      </p:grpSpPr>
      <p:grpSp>
        <p:nvGrpSpPr>
          <p:cNvPr id="249" name="Google Shape;249;p29"/>
          <p:cNvGrpSpPr/>
          <p:nvPr/>
        </p:nvGrpSpPr>
        <p:grpSpPr>
          <a:xfrm>
            <a:off x="4406400" y="0"/>
            <a:ext cx="4737600" cy="5143065"/>
            <a:chOff x="4406400" y="0"/>
            <a:chExt cx="4737600" cy="5143065"/>
          </a:xfrm>
        </p:grpSpPr>
        <p:sp>
          <p:nvSpPr>
            <p:cNvPr id="250" name="Google Shape;250;p2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9"/>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9"/>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9"/>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9"/>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9"/>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9"/>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9"/>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9"/>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9"/>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9"/>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9"/>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8" name="Google Shape;268;p29"/>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9" name="Google Shape;26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0" name="Shape 270"/>
        <p:cNvGrpSpPr/>
        <p:nvPr/>
      </p:nvGrpSpPr>
      <p:grpSpPr>
        <a:xfrm>
          <a:off x="0" y="0"/>
          <a:ext cx="0" cy="0"/>
          <a:chOff x="0" y="0"/>
          <a:chExt cx="0" cy="0"/>
        </a:xfrm>
      </p:grpSpPr>
      <p:grpSp>
        <p:nvGrpSpPr>
          <p:cNvPr id="271" name="Google Shape;271;p30"/>
          <p:cNvGrpSpPr/>
          <p:nvPr/>
        </p:nvGrpSpPr>
        <p:grpSpPr>
          <a:xfrm>
            <a:off x="0" y="381001"/>
            <a:ext cx="1037850" cy="1016288"/>
            <a:chOff x="0" y="381001"/>
            <a:chExt cx="1037850" cy="1016288"/>
          </a:xfrm>
        </p:grpSpPr>
        <p:sp>
          <p:nvSpPr>
            <p:cNvPr id="272" name="Google Shape;272;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4" name="Google Shape;274;p30"/>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5" name="Google Shape;275;p30"/>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76" name="Google Shape;276;p30"/>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77" name="Google Shape;27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8" name="Shape 278"/>
        <p:cNvGrpSpPr/>
        <p:nvPr/>
      </p:nvGrpSpPr>
      <p:grpSpPr>
        <a:xfrm>
          <a:off x="0" y="0"/>
          <a:ext cx="0" cy="0"/>
          <a:chOff x="0" y="0"/>
          <a:chExt cx="0" cy="0"/>
        </a:xfrm>
      </p:grpSpPr>
      <p:grpSp>
        <p:nvGrpSpPr>
          <p:cNvPr id="279" name="Google Shape;279;p31"/>
          <p:cNvGrpSpPr/>
          <p:nvPr/>
        </p:nvGrpSpPr>
        <p:grpSpPr>
          <a:xfrm>
            <a:off x="0" y="381001"/>
            <a:ext cx="1037850" cy="1016288"/>
            <a:chOff x="0" y="381001"/>
            <a:chExt cx="1037850" cy="1016288"/>
          </a:xfrm>
        </p:grpSpPr>
        <p:sp>
          <p:nvSpPr>
            <p:cNvPr id="280" name="Google Shape;280;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 name="Google Shape;282;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83" name="Google Shape;283;p31"/>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84" name="Google Shape;284;p31"/>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85" name="Google Shape;285;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6" name="Shape 286"/>
        <p:cNvGrpSpPr/>
        <p:nvPr/>
      </p:nvGrpSpPr>
      <p:grpSpPr>
        <a:xfrm>
          <a:off x="0" y="0"/>
          <a:ext cx="0" cy="0"/>
          <a:chOff x="0" y="0"/>
          <a:chExt cx="0" cy="0"/>
        </a:xfrm>
      </p:grpSpPr>
      <p:grpSp>
        <p:nvGrpSpPr>
          <p:cNvPr id="287" name="Google Shape;287;p32"/>
          <p:cNvGrpSpPr/>
          <p:nvPr/>
        </p:nvGrpSpPr>
        <p:grpSpPr>
          <a:xfrm>
            <a:off x="0" y="381001"/>
            <a:ext cx="1037850" cy="1016288"/>
            <a:chOff x="0" y="381001"/>
            <a:chExt cx="1037850" cy="1016288"/>
          </a:xfrm>
        </p:grpSpPr>
        <p:sp>
          <p:nvSpPr>
            <p:cNvPr id="288" name="Google Shape;288;p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0" name="Google Shape;290;p3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1" name="Google Shape;29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2" name="Shape 292"/>
        <p:cNvGrpSpPr/>
        <p:nvPr/>
      </p:nvGrpSpPr>
      <p:grpSpPr>
        <a:xfrm>
          <a:off x="0" y="0"/>
          <a:ext cx="0" cy="0"/>
          <a:chOff x="0" y="0"/>
          <a:chExt cx="0" cy="0"/>
        </a:xfrm>
      </p:grpSpPr>
      <p:grpSp>
        <p:nvGrpSpPr>
          <p:cNvPr id="293" name="Google Shape;293;p33"/>
          <p:cNvGrpSpPr/>
          <p:nvPr/>
        </p:nvGrpSpPr>
        <p:grpSpPr>
          <a:xfrm>
            <a:off x="0" y="381001"/>
            <a:ext cx="1037850" cy="1016288"/>
            <a:chOff x="0" y="381001"/>
            <a:chExt cx="1037850" cy="1016288"/>
          </a:xfrm>
        </p:grpSpPr>
        <p:sp>
          <p:nvSpPr>
            <p:cNvPr id="294" name="Google Shape;294;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 name="Google Shape;296;p33"/>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7" name="Google Shape;297;p33"/>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98" name="Google Shape;29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9" name="Shape 299"/>
        <p:cNvGrpSpPr/>
        <p:nvPr/>
      </p:nvGrpSpPr>
      <p:grpSpPr>
        <a:xfrm>
          <a:off x="0" y="0"/>
          <a:ext cx="0" cy="0"/>
          <a:chOff x="0" y="0"/>
          <a:chExt cx="0" cy="0"/>
        </a:xfrm>
      </p:grpSpPr>
      <p:grpSp>
        <p:nvGrpSpPr>
          <p:cNvPr id="300" name="Google Shape;300;p34"/>
          <p:cNvGrpSpPr/>
          <p:nvPr/>
        </p:nvGrpSpPr>
        <p:grpSpPr>
          <a:xfrm>
            <a:off x="0" y="4128572"/>
            <a:ext cx="698925" cy="684657"/>
            <a:chOff x="0" y="3785672"/>
            <a:chExt cx="698925" cy="684657"/>
          </a:xfrm>
        </p:grpSpPr>
        <p:sp>
          <p:nvSpPr>
            <p:cNvPr id="301" name="Google Shape;301;p34"/>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4"/>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3" name="Google Shape;303;p34"/>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304" name="Google Shape;30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5" name="Shape 305"/>
        <p:cNvGrpSpPr/>
        <p:nvPr/>
      </p:nvGrpSpPr>
      <p:grpSpPr>
        <a:xfrm>
          <a:off x="0" y="0"/>
          <a:ext cx="0" cy="0"/>
          <a:chOff x="0" y="0"/>
          <a:chExt cx="0" cy="0"/>
        </a:xfrm>
      </p:grpSpPr>
      <p:grpSp>
        <p:nvGrpSpPr>
          <p:cNvPr id="306" name="Google Shape;306;p35"/>
          <p:cNvGrpSpPr/>
          <p:nvPr/>
        </p:nvGrpSpPr>
        <p:grpSpPr>
          <a:xfrm>
            <a:off x="4406400" y="0"/>
            <a:ext cx="4737600" cy="5143065"/>
            <a:chOff x="4406400" y="0"/>
            <a:chExt cx="4737600" cy="5143065"/>
          </a:xfrm>
        </p:grpSpPr>
        <p:sp>
          <p:nvSpPr>
            <p:cNvPr id="307" name="Google Shape;307;p3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p35"/>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326" name="Google Shape;326;p35"/>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7" name="Google Shape;32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4" name="Shape 334"/>
        <p:cNvGrpSpPr/>
        <p:nvPr/>
      </p:nvGrpSpPr>
      <p:grpSpPr>
        <a:xfrm>
          <a:off x="0" y="0"/>
          <a:ext cx="0" cy="0"/>
          <a:chOff x="0" y="0"/>
          <a:chExt cx="0" cy="0"/>
        </a:xfrm>
      </p:grpSpPr>
      <p:sp>
        <p:nvSpPr>
          <p:cNvPr id="335" name="Google Shape;335;p3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36" name="Google Shape;336;p3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37" name="Google Shape;337;p3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8" name="Shape 338"/>
        <p:cNvGrpSpPr/>
        <p:nvPr/>
      </p:nvGrpSpPr>
      <p:grpSpPr>
        <a:xfrm>
          <a:off x="0" y="0"/>
          <a:ext cx="0" cy="0"/>
          <a:chOff x="0" y="0"/>
          <a:chExt cx="0" cy="0"/>
        </a:xfrm>
      </p:grpSpPr>
      <p:sp>
        <p:nvSpPr>
          <p:cNvPr id="339" name="Google Shape;339;p38"/>
          <p:cNvSpPr txBox="1"/>
          <p:nvPr>
            <p:ph type="ctrTitle"/>
          </p:nvPr>
        </p:nvSpPr>
        <p:spPr>
          <a:xfrm>
            <a:off x="342900" y="1065213"/>
            <a:ext cx="3886200" cy="735012"/>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40" name="Google Shape;340;p38"/>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p:txBody>
      </p:sp>
      <p:sp>
        <p:nvSpPr>
          <p:cNvPr id="341" name="Google Shape;341;p3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42" name="Google Shape;342;p3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43" name="Google Shape;343;p3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4" name="Shape 344"/>
        <p:cNvGrpSpPr/>
        <p:nvPr/>
      </p:nvGrpSpPr>
      <p:grpSpPr>
        <a:xfrm>
          <a:off x="0" y="0"/>
          <a:ext cx="0" cy="0"/>
          <a:chOff x="0" y="0"/>
          <a:chExt cx="0" cy="0"/>
        </a:xfrm>
      </p:grpSpPr>
      <p:sp>
        <p:nvSpPr>
          <p:cNvPr id="345" name="Google Shape;345;p3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46" name="Google Shape;346;p39"/>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347" name="Google Shape;347;p3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48" name="Google Shape;348;p3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49" name="Google Shape;349;p3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0" name="Shape 350"/>
        <p:cNvGrpSpPr/>
        <p:nvPr/>
      </p:nvGrpSpPr>
      <p:grpSpPr>
        <a:xfrm>
          <a:off x="0" y="0"/>
          <a:ext cx="0" cy="0"/>
          <a:chOff x="0" y="0"/>
          <a:chExt cx="0" cy="0"/>
        </a:xfrm>
      </p:grpSpPr>
      <p:sp>
        <p:nvSpPr>
          <p:cNvPr id="351" name="Google Shape;351;p40"/>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lnSpc>
                <a:spcPct val="100000"/>
              </a:lnSpc>
              <a:spcBef>
                <a:spcPts val="0"/>
              </a:spcBef>
              <a:spcAft>
                <a:spcPts val="0"/>
              </a:spcAft>
              <a:buClr>
                <a:schemeClr val="dk1"/>
              </a:buClr>
              <a:buSzPts val="2000"/>
              <a:buFont typeface="Calibri"/>
              <a:buNone/>
              <a:defRPr b="1" sz="2000"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52" name="Google Shape;352;p40"/>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rgbClr val="888888"/>
              </a:buClr>
              <a:buSzPts val="1000"/>
              <a:buNone/>
              <a:defRPr sz="1000">
                <a:solidFill>
                  <a:srgbClr val="888888"/>
                </a:solidFill>
              </a:defRPr>
            </a:lvl1pPr>
            <a:lvl2pPr indent="-228600" lvl="1" marL="914400" algn="l">
              <a:lnSpc>
                <a:spcPct val="100000"/>
              </a:lnSpc>
              <a:spcBef>
                <a:spcPts val="200"/>
              </a:spcBef>
              <a:spcAft>
                <a:spcPts val="0"/>
              </a:spcAft>
              <a:buClr>
                <a:srgbClr val="888888"/>
              </a:buClr>
              <a:buSzPts val="900"/>
              <a:buNone/>
              <a:defRPr sz="900">
                <a:solidFill>
                  <a:srgbClr val="888888"/>
                </a:solidFill>
              </a:defRPr>
            </a:lvl2pPr>
            <a:lvl3pPr indent="-228600" lvl="2" marL="1371600" algn="l">
              <a:lnSpc>
                <a:spcPct val="100000"/>
              </a:lnSpc>
              <a:spcBef>
                <a:spcPts val="200"/>
              </a:spcBef>
              <a:spcAft>
                <a:spcPts val="0"/>
              </a:spcAft>
              <a:buClr>
                <a:srgbClr val="888888"/>
              </a:buClr>
              <a:buSzPts val="800"/>
              <a:buNone/>
              <a:defRPr sz="800">
                <a:solidFill>
                  <a:srgbClr val="888888"/>
                </a:solidFill>
              </a:defRPr>
            </a:lvl3pPr>
            <a:lvl4pPr indent="-228600" lvl="3" marL="1828800" algn="l">
              <a:lnSpc>
                <a:spcPct val="100000"/>
              </a:lnSpc>
              <a:spcBef>
                <a:spcPts val="100"/>
              </a:spcBef>
              <a:spcAft>
                <a:spcPts val="0"/>
              </a:spcAft>
              <a:buClr>
                <a:srgbClr val="888888"/>
              </a:buClr>
              <a:buSzPts val="700"/>
              <a:buNone/>
              <a:defRPr sz="700">
                <a:solidFill>
                  <a:srgbClr val="888888"/>
                </a:solidFill>
              </a:defRPr>
            </a:lvl4pPr>
            <a:lvl5pPr indent="-228600" lvl="4" marL="2286000" algn="l">
              <a:lnSpc>
                <a:spcPct val="100000"/>
              </a:lnSpc>
              <a:spcBef>
                <a:spcPts val="100"/>
              </a:spcBef>
              <a:spcAft>
                <a:spcPts val="0"/>
              </a:spcAft>
              <a:buClr>
                <a:srgbClr val="888888"/>
              </a:buClr>
              <a:buSzPts val="700"/>
              <a:buNone/>
              <a:defRPr sz="700">
                <a:solidFill>
                  <a:srgbClr val="888888"/>
                </a:solidFill>
              </a:defRPr>
            </a:lvl5pPr>
            <a:lvl6pPr indent="-228600" lvl="5" marL="2743200" algn="l">
              <a:lnSpc>
                <a:spcPct val="100000"/>
              </a:lnSpc>
              <a:spcBef>
                <a:spcPts val="100"/>
              </a:spcBef>
              <a:spcAft>
                <a:spcPts val="0"/>
              </a:spcAft>
              <a:buClr>
                <a:srgbClr val="888888"/>
              </a:buClr>
              <a:buSzPts val="700"/>
              <a:buNone/>
              <a:defRPr sz="700">
                <a:solidFill>
                  <a:srgbClr val="888888"/>
                </a:solidFill>
              </a:defRPr>
            </a:lvl6pPr>
            <a:lvl7pPr indent="-228600" lvl="6" marL="3200400" algn="l">
              <a:lnSpc>
                <a:spcPct val="100000"/>
              </a:lnSpc>
              <a:spcBef>
                <a:spcPts val="100"/>
              </a:spcBef>
              <a:spcAft>
                <a:spcPts val="0"/>
              </a:spcAft>
              <a:buClr>
                <a:srgbClr val="888888"/>
              </a:buClr>
              <a:buSzPts val="700"/>
              <a:buNone/>
              <a:defRPr sz="700">
                <a:solidFill>
                  <a:srgbClr val="888888"/>
                </a:solidFill>
              </a:defRPr>
            </a:lvl7pPr>
            <a:lvl8pPr indent="-228600" lvl="7" marL="3657600" algn="l">
              <a:lnSpc>
                <a:spcPct val="100000"/>
              </a:lnSpc>
              <a:spcBef>
                <a:spcPts val="100"/>
              </a:spcBef>
              <a:spcAft>
                <a:spcPts val="0"/>
              </a:spcAft>
              <a:buClr>
                <a:srgbClr val="888888"/>
              </a:buClr>
              <a:buSzPts val="700"/>
              <a:buNone/>
              <a:defRPr sz="700">
                <a:solidFill>
                  <a:srgbClr val="888888"/>
                </a:solidFill>
              </a:defRPr>
            </a:lvl8pPr>
            <a:lvl9pPr indent="-228600" lvl="8" marL="4114800" algn="l">
              <a:lnSpc>
                <a:spcPct val="100000"/>
              </a:lnSpc>
              <a:spcBef>
                <a:spcPts val="100"/>
              </a:spcBef>
              <a:spcAft>
                <a:spcPts val="0"/>
              </a:spcAft>
              <a:buClr>
                <a:srgbClr val="888888"/>
              </a:buClr>
              <a:buSzPts val="700"/>
              <a:buNone/>
              <a:defRPr sz="700">
                <a:solidFill>
                  <a:srgbClr val="888888"/>
                </a:solidFill>
              </a:defRPr>
            </a:lvl9pPr>
          </a:lstStyle>
          <a:p/>
        </p:txBody>
      </p:sp>
      <p:sp>
        <p:nvSpPr>
          <p:cNvPr id="353" name="Google Shape;353;p4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54" name="Google Shape;354;p4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55" name="Google Shape;355;p4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6" name="Shape 356"/>
        <p:cNvGrpSpPr/>
        <p:nvPr/>
      </p:nvGrpSpPr>
      <p:grpSpPr>
        <a:xfrm>
          <a:off x="0" y="0"/>
          <a:ext cx="0" cy="0"/>
          <a:chOff x="0" y="0"/>
          <a:chExt cx="0" cy="0"/>
        </a:xfrm>
      </p:grpSpPr>
      <p:sp>
        <p:nvSpPr>
          <p:cNvPr id="357" name="Google Shape;357;p4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58" name="Google Shape;358;p41"/>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359" name="Google Shape;359;p41"/>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360" name="Google Shape;360;p4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61" name="Google Shape;361;p4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62" name="Google Shape;362;p4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3" name="Shape 363"/>
        <p:cNvGrpSpPr/>
        <p:nvPr/>
      </p:nvGrpSpPr>
      <p:grpSpPr>
        <a:xfrm>
          <a:off x="0" y="0"/>
          <a:ext cx="0" cy="0"/>
          <a:chOff x="0" y="0"/>
          <a:chExt cx="0" cy="0"/>
        </a:xfrm>
      </p:grpSpPr>
      <p:sp>
        <p:nvSpPr>
          <p:cNvPr id="364" name="Google Shape;364;p42"/>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65" name="Google Shape;365;p42"/>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366" name="Google Shape;366;p42"/>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367" name="Google Shape;367;p42"/>
          <p:cNvSpPr txBox="1"/>
          <p:nvPr>
            <p:ph idx="3" type="body"/>
          </p:nvPr>
        </p:nvSpPr>
        <p:spPr>
          <a:xfrm>
            <a:off x="2322513" y="767556"/>
            <a:ext cx="2020887"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368" name="Google Shape;368;p42"/>
          <p:cNvSpPr txBox="1"/>
          <p:nvPr>
            <p:ph idx="4" type="body"/>
          </p:nvPr>
        </p:nvSpPr>
        <p:spPr>
          <a:xfrm>
            <a:off x="2322513" y="1087438"/>
            <a:ext cx="2020887"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369" name="Google Shape;369;p4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70" name="Google Shape;370;p4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71" name="Google Shape;371;p4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2" name="Shape 372"/>
        <p:cNvGrpSpPr/>
        <p:nvPr/>
      </p:nvGrpSpPr>
      <p:grpSpPr>
        <a:xfrm>
          <a:off x="0" y="0"/>
          <a:ext cx="0" cy="0"/>
          <a:chOff x="0" y="0"/>
          <a:chExt cx="0" cy="0"/>
        </a:xfrm>
      </p:grpSpPr>
      <p:sp>
        <p:nvSpPr>
          <p:cNvPr id="373" name="Google Shape;373;p4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74" name="Google Shape;374;p4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75" name="Google Shape;375;p4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76" name="Google Shape;376;p4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7" name="Shape 377"/>
        <p:cNvGrpSpPr/>
        <p:nvPr/>
      </p:nvGrpSpPr>
      <p:grpSpPr>
        <a:xfrm>
          <a:off x="0" y="0"/>
          <a:ext cx="0" cy="0"/>
          <a:chOff x="0" y="0"/>
          <a:chExt cx="0" cy="0"/>
        </a:xfrm>
      </p:grpSpPr>
      <p:sp>
        <p:nvSpPr>
          <p:cNvPr id="378" name="Google Shape;378;p44"/>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79" name="Google Shape;379;p44"/>
          <p:cNvSpPr txBox="1"/>
          <p:nvPr>
            <p:ph idx="1" type="body"/>
          </p:nvPr>
        </p:nvSpPr>
        <p:spPr>
          <a:xfrm>
            <a:off x="1787525" y="136525"/>
            <a:ext cx="2555875" cy="2926556"/>
          </a:xfrm>
          <a:prstGeom prst="rect">
            <a:avLst/>
          </a:prstGeom>
          <a:noFill/>
          <a:ln>
            <a:noFill/>
          </a:ln>
        </p:spPr>
        <p:txBody>
          <a:bodyPr anchorCtr="0" anchor="t" bIns="22850" lIns="45725" spcFirstLastPara="1" rIns="45725" wrap="square" tIns="22850">
            <a:normAutofit/>
          </a:bodyPr>
          <a:lstStyle>
            <a:lvl1pPr indent="-330200" lvl="0" marL="457200" algn="l">
              <a:lnSpc>
                <a:spcPct val="100000"/>
              </a:lnSpc>
              <a:spcBef>
                <a:spcPts val="300"/>
              </a:spcBef>
              <a:spcAft>
                <a:spcPts val="0"/>
              </a:spcAft>
              <a:buClr>
                <a:schemeClr val="dk1"/>
              </a:buClr>
              <a:buSzPts val="1600"/>
              <a:buChar char="•"/>
              <a:defRPr sz="1600"/>
            </a:lvl1pPr>
            <a:lvl2pPr indent="-317500" lvl="1" marL="914400" algn="l">
              <a:lnSpc>
                <a:spcPct val="100000"/>
              </a:lnSpc>
              <a:spcBef>
                <a:spcPts val="300"/>
              </a:spcBef>
              <a:spcAft>
                <a:spcPts val="0"/>
              </a:spcAft>
              <a:buClr>
                <a:schemeClr val="dk1"/>
              </a:buClr>
              <a:buSzPts val="1400"/>
              <a:buChar char="–"/>
              <a:defRPr sz="1400"/>
            </a:lvl2pPr>
            <a:lvl3pPr indent="-304800" lvl="2" marL="1371600" algn="l">
              <a:lnSpc>
                <a:spcPct val="100000"/>
              </a:lnSpc>
              <a:spcBef>
                <a:spcPts val="200"/>
              </a:spcBef>
              <a:spcAft>
                <a:spcPts val="0"/>
              </a:spcAft>
              <a:buClr>
                <a:schemeClr val="dk1"/>
              </a:buClr>
              <a:buSzPts val="1200"/>
              <a:buChar char="•"/>
              <a:defRPr sz="1200"/>
            </a:lvl3pPr>
            <a:lvl4pPr indent="-292100" lvl="3" marL="1828800" algn="l">
              <a:lnSpc>
                <a:spcPct val="100000"/>
              </a:lnSpc>
              <a:spcBef>
                <a:spcPts val="200"/>
              </a:spcBef>
              <a:spcAft>
                <a:spcPts val="0"/>
              </a:spcAft>
              <a:buClr>
                <a:schemeClr val="dk1"/>
              </a:buClr>
              <a:buSzPts val="1000"/>
              <a:buChar char="–"/>
              <a:defRPr sz="1000"/>
            </a:lvl4pPr>
            <a:lvl5pPr indent="-292100" lvl="4" marL="2286000" algn="l">
              <a:lnSpc>
                <a:spcPct val="100000"/>
              </a:lnSpc>
              <a:spcBef>
                <a:spcPts val="200"/>
              </a:spcBef>
              <a:spcAft>
                <a:spcPts val="0"/>
              </a:spcAft>
              <a:buClr>
                <a:schemeClr val="dk1"/>
              </a:buClr>
              <a:buSzPts val="1000"/>
              <a:buChar char="»"/>
              <a:defRPr sz="1000"/>
            </a:lvl5pPr>
            <a:lvl6pPr indent="-292100" lvl="5" marL="2743200" algn="l">
              <a:lnSpc>
                <a:spcPct val="100000"/>
              </a:lnSpc>
              <a:spcBef>
                <a:spcPts val="200"/>
              </a:spcBef>
              <a:spcAft>
                <a:spcPts val="0"/>
              </a:spcAft>
              <a:buClr>
                <a:schemeClr val="dk1"/>
              </a:buClr>
              <a:buSzPts val="1000"/>
              <a:buChar char="•"/>
              <a:defRPr sz="1000"/>
            </a:lvl6pPr>
            <a:lvl7pPr indent="-292100" lvl="6" marL="3200400" algn="l">
              <a:lnSpc>
                <a:spcPct val="100000"/>
              </a:lnSpc>
              <a:spcBef>
                <a:spcPts val="200"/>
              </a:spcBef>
              <a:spcAft>
                <a:spcPts val="0"/>
              </a:spcAft>
              <a:buClr>
                <a:schemeClr val="dk1"/>
              </a:buClr>
              <a:buSzPts val="1000"/>
              <a:buChar char="•"/>
              <a:defRPr sz="1000"/>
            </a:lvl7pPr>
            <a:lvl8pPr indent="-292100" lvl="7" marL="3657600" algn="l">
              <a:lnSpc>
                <a:spcPct val="100000"/>
              </a:lnSpc>
              <a:spcBef>
                <a:spcPts val="200"/>
              </a:spcBef>
              <a:spcAft>
                <a:spcPts val="0"/>
              </a:spcAft>
              <a:buClr>
                <a:schemeClr val="dk1"/>
              </a:buClr>
              <a:buSzPts val="1000"/>
              <a:buChar char="•"/>
              <a:defRPr sz="1000"/>
            </a:lvl8pPr>
            <a:lvl9pPr indent="-292100" lvl="8" marL="4114800" algn="l">
              <a:lnSpc>
                <a:spcPct val="100000"/>
              </a:lnSpc>
              <a:spcBef>
                <a:spcPts val="200"/>
              </a:spcBef>
              <a:spcAft>
                <a:spcPts val="0"/>
              </a:spcAft>
              <a:buClr>
                <a:schemeClr val="dk1"/>
              </a:buClr>
              <a:buSzPts val="1000"/>
              <a:buChar char="•"/>
              <a:defRPr sz="1000"/>
            </a:lvl9pPr>
          </a:lstStyle>
          <a:p/>
        </p:txBody>
      </p:sp>
      <p:sp>
        <p:nvSpPr>
          <p:cNvPr id="380" name="Google Shape;380;p44"/>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381" name="Google Shape;381;p4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82" name="Google Shape;382;p4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83" name="Google Shape;383;p4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84" name="Shape 384"/>
        <p:cNvGrpSpPr/>
        <p:nvPr/>
      </p:nvGrpSpPr>
      <p:grpSpPr>
        <a:xfrm>
          <a:off x="0" y="0"/>
          <a:ext cx="0" cy="0"/>
          <a:chOff x="0" y="0"/>
          <a:chExt cx="0" cy="0"/>
        </a:xfrm>
      </p:grpSpPr>
      <p:sp>
        <p:nvSpPr>
          <p:cNvPr id="385" name="Google Shape;385;p45"/>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86" name="Google Shape;386;p45"/>
          <p:cNvSpPr/>
          <p:nvPr>
            <p:ph idx="2" type="pic"/>
          </p:nvPr>
        </p:nvSpPr>
        <p:spPr>
          <a:xfrm>
            <a:off x="896144" y="306388"/>
            <a:ext cx="2743200" cy="2057400"/>
          </a:xfrm>
          <a:prstGeom prst="rect">
            <a:avLst/>
          </a:prstGeom>
          <a:noFill/>
          <a:ln>
            <a:noFill/>
          </a:ln>
        </p:spPr>
        <p:txBody>
          <a:bodyPr anchorCtr="0" anchor="t" bIns="22850" lIns="45725" spcFirstLastPara="1" rIns="45725" wrap="square" tIns="22850">
            <a:noAutofit/>
          </a:bodyPr>
          <a:lstStyle>
            <a:lvl1pPr lvl="0" marR="0" rtl="0" algn="l">
              <a:lnSpc>
                <a:spcPct val="100000"/>
              </a:lnSpc>
              <a:spcBef>
                <a:spcPts val="3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lvl="1" marR="0" rtl="0" algn="l">
              <a:lnSpc>
                <a:spcPct val="10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lvl="3"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lvl="4"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lvl="5"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lvl="6"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lvl="7"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lvl="8" marR="0" rtl="0" algn="l">
              <a:lnSpc>
                <a:spcPct val="100000"/>
              </a:lnSpc>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387" name="Google Shape;387;p45"/>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388" name="Google Shape;388;p4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89" name="Google Shape;389;p4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90" name="Google Shape;390;p4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91" name="Shape 391"/>
        <p:cNvGrpSpPr/>
        <p:nvPr/>
      </p:nvGrpSpPr>
      <p:grpSpPr>
        <a:xfrm>
          <a:off x="0" y="0"/>
          <a:ext cx="0" cy="0"/>
          <a:chOff x="0" y="0"/>
          <a:chExt cx="0" cy="0"/>
        </a:xfrm>
      </p:grpSpPr>
      <p:sp>
        <p:nvSpPr>
          <p:cNvPr id="392" name="Google Shape;392;p4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93" name="Google Shape;393;p46"/>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394" name="Google Shape;394;p4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95" name="Google Shape;395;p4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96" name="Google Shape;396;p4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97" name="Shape 397"/>
        <p:cNvGrpSpPr/>
        <p:nvPr/>
      </p:nvGrpSpPr>
      <p:grpSpPr>
        <a:xfrm>
          <a:off x="0" y="0"/>
          <a:ext cx="0" cy="0"/>
          <a:chOff x="0" y="0"/>
          <a:chExt cx="0" cy="0"/>
        </a:xfrm>
      </p:grpSpPr>
      <p:sp>
        <p:nvSpPr>
          <p:cNvPr id="398" name="Google Shape;398;p47"/>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399" name="Google Shape;399;p47"/>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400" name="Google Shape;400;p4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01" name="Google Shape;401;p4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402" name="Google Shape;402;p4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theme" Target="../theme/theme3.xml"/><Relationship Id="rId10" Type="http://schemas.openxmlformats.org/officeDocument/2006/relationships/slideLayout" Target="../slideLayouts/slideLayout3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2" Type="http://schemas.openxmlformats.org/officeDocument/2006/relationships/theme" Target="../theme/theme4.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32" name="Google Shape;13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33" name="Google Shape;13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34" name="Google Shape;13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35" name="Google Shape;13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205" name="Shape 205"/>
        <p:cNvGrpSpPr/>
        <p:nvPr/>
      </p:nvGrpSpPr>
      <p:grpSpPr>
        <a:xfrm>
          <a:off x="0" y="0"/>
          <a:ext cx="0" cy="0"/>
          <a:chOff x="0" y="0"/>
          <a:chExt cx="0" cy="0"/>
        </a:xfrm>
      </p:grpSpPr>
      <p:sp>
        <p:nvSpPr>
          <p:cNvPr id="206" name="Google Shape;20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207" name="Google Shape;20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208" name="Google Shape;20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sp>
        <p:nvSpPr>
          <p:cNvPr id="329" name="Google Shape;329;p3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330" name="Google Shape;330;p3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331" name="Google Shape;331;p3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332" name="Google Shape;332;p3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333" name="Google Shape;333;p3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9.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9.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9.png"/><Relationship Id="rId4" Type="http://schemas.openxmlformats.org/officeDocument/2006/relationships/image" Target="../media/image21.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9.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image" Target="../media/image3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40.jpg"/><Relationship Id="rId5"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 Id="rId3" Type="http://schemas.openxmlformats.org/officeDocument/2006/relationships/image" Target="../media/image38.png"/><Relationship Id="rId4" Type="http://schemas.openxmlformats.org/officeDocument/2006/relationships/image" Target="../media/image40.jpg"/><Relationship Id="rId5"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 Id="rId3" Type="http://schemas.openxmlformats.org/officeDocument/2006/relationships/image" Target="../media/image45.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 Id="rId3" Type="http://schemas.openxmlformats.org/officeDocument/2006/relationships/image" Target="../media/image61.png"/><Relationship Id="rId4" Type="http://schemas.openxmlformats.org/officeDocument/2006/relationships/image" Target="../media/image47.png"/><Relationship Id="rId5"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github.com/ShukurShaik/Logistic-Regression-on-SUV/blob/master/SUV%20Data.csv" TargetMode="Externa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60.jpg"/><Relationship Id="rId4" Type="http://schemas.openxmlformats.org/officeDocument/2006/relationships/image" Target="../media/image62.jpg"/><Relationship Id="rId5" Type="http://schemas.openxmlformats.org/officeDocument/2006/relationships/image" Target="../media/image56.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grpSp>
        <p:nvGrpSpPr>
          <p:cNvPr id="407" name="Google Shape;407;p48"/>
          <p:cNvGrpSpPr/>
          <p:nvPr/>
        </p:nvGrpSpPr>
        <p:grpSpPr>
          <a:xfrm>
            <a:off x="8505463" y="2371686"/>
            <a:ext cx="638550" cy="400163"/>
            <a:chOff x="0" y="0"/>
            <a:chExt cx="1702800" cy="1067100"/>
          </a:xfrm>
        </p:grpSpPr>
        <p:sp>
          <p:nvSpPr>
            <p:cNvPr id="408" name="Google Shape;408;p48"/>
            <p:cNvSpPr/>
            <p:nvPr/>
          </p:nvSpPr>
          <p:spPr>
            <a:xfrm>
              <a:off x="0" y="0"/>
              <a:ext cx="1702800" cy="1067100"/>
            </a:xfrm>
            <a:prstGeom prst="rect">
              <a:avLst/>
            </a:prstGeom>
            <a:solidFill>
              <a:srgbClr val="A19C9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09" name="Google Shape;409;p48"/>
            <p:cNvPicPr preferRelativeResize="0"/>
            <p:nvPr/>
          </p:nvPicPr>
          <p:blipFill rotWithShape="1">
            <a:blip r:embed="rId4">
              <a:alphaModFix/>
            </a:blip>
            <a:srcRect b="0" l="0" r="0" t="0"/>
            <a:stretch/>
          </p:blipFill>
          <p:spPr>
            <a:xfrm>
              <a:off x="492840" y="375094"/>
              <a:ext cx="717085" cy="316821"/>
            </a:xfrm>
            <a:prstGeom prst="rect">
              <a:avLst/>
            </a:prstGeom>
            <a:noFill/>
            <a:ln>
              <a:noFill/>
            </a:ln>
          </p:spPr>
        </p:pic>
      </p:grpSp>
      <p:grpSp>
        <p:nvGrpSpPr>
          <p:cNvPr id="410" name="Google Shape;410;p48"/>
          <p:cNvGrpSpPr/>
          <p:nvPr/>
        </p:nvGrpSpPr>
        <p:grpSpPr>
          <a:xfrm>
            <a:off x="847625" y="1163900"/>
            <a:ext cx="6916725" cy="3284826"/>
            <a:chOff x="16" y="-803567"/>
            <a:chExt cx="18444600" cy="8759536"/>
          </a:xfrm>
        </p:grpSpPr>
        <p:sp>
          <p:nvSpPr>
            <p:cNvPr id="411" name="Google Shape;411;p48"/>
            <p:cNvSpPr txBox="1"/>
            <p:nvPr/>
          </p:nvSpPr>
          <p:spPr>
            <a:xfrm>
              <a:off x="16" y="-803567"/>
              <a:ext cx="18444600" cy="7954500"/>
            </a:xfrm>
            <a:prstGeom prst="rect">
              <a:avLst/>
            </a:prstGeom>
            <a:noFill/>
            <a:ln>
              <a:noFill/>
            </a:ln>
          </p:spPr>
          <p:txBody>
            <a:bodyPr anchorCtr="0" anchor="t" bIns="0" lIns="0" spcFirstLastPara="1" rIns="0" wrap="square" tIns="0">
              <a:spAutoFit/>
            </a:bodyPr>
            <a:lstStyle/>
            <a:p>
              <a:pPr indent="0" lvl="0" marL="0" marR="0" rtl="0" algn="l">
                <a:lnSpc>
                  <a:spcPct val="119991"/>
                </a:lnSpc>
                <a:spcBef>
                  <a:spcPts val="0"/>
                </a:spcBef>
                <a:spcAft>
                  <a:spcPts val="0"/>
                </a:spcAft>
                <a:buNone/>
              </a:pPr>
              <a:r>
                <a:rPr b="1" lang="vi" sz="5700">
                  <a:solidFill>
                    <a:srgbClr val="FFFFFF"/>
                  </a:solidFill>
                  <a:latin typeface="Vollkorn"/>
                  <a:ea typeface="Vollkorn"/>
                  <a:cs typeface="Vollkorn"/>
                  <a:sym typeface="Vollkorn"/>
                </a:rPr>
                <a:t>BÁO CÁO</a:t>
              </a:r>
              <a:endParaRPr b="1" sz="5700">
                <a:solidFill>
                  <a:srgbClr val="FFFFFF"/>
                </a:solidFill>
                <a:latin typeface="Vollkorn"/>
                <a:ea typeface="Vollkorn"/>
                <a:cs typeface="Vollkorn"/>
                <a:sym typeface="Vollkorn"/>
              </a:endParaRPr>
            </a:p>
            <a:p>
              <a:pPr indent="0" lvl="0" marL="0" marR="0" rtl="0" algn="l">
                <a:lnSpc>
                  <a:spcPct val="119991"/>
                </a:lnSpc>
                <a:spcBef>
                  <a:spcPts val="0"/>
                </a:spcBef>
                <a:spcAft>
                  <a:spcPts val="0"/>
                </a:spcAft>
                <a:buNone/>
              </a:pPr>
              <a:r>
                <a:rPr lang="vi" sz="5700">
                  <a:solidFill>
                    <a:srgbClr val="FFFFFF"/>
                  </a:solidFill>
                  <a:latin typeface="Vollkorn"/>
                  <a:ea typeface="Vollkorn"/>
                  <a:cs typeface="Vollkorn"/>
                  <a:sym typeface="Vollkorn"/>
                </a:rPr>
                <a:t>PHÂN TÍCH DỮ LIỆU KINH DOANH</a:t>
              </a:r>
              <a:endParaRPr sz="700"/>
            </a:p>
          </p:txBody>
        </p:sp>
        <p:sp>
          <p:nvSpPr>
            <p:cNvPr id="412" name="Google Shape;412;p48"/>
            <p:cNvSpPr txBox="1"/>
            <p:nvPr/>
          </p:nvSpPr>
          <p:spPr>
            <a:xfrm>
              <a:off x="130867" y="7381469"/>
              <a:ext cx="15945900" cy="5745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lang="vi">
                  <a:solidFill>
                    <a:srgbClr val="FFFFFF"/>
                  </a:solidFill>
                  <a:latin typeface="Public Sans"/>
                  <a:ea typeface="Public Sans"/>
                  <a:cs typeface="Public Sans"/>
                  <a:sym typeface="Public Sans"/>
                </a:rPr>
                <a:t>GROUP SEVEN </a:t>
              </a:r>
              <a:endParaRPr sz="700"/>
            </a:p>
          </p:txBody>
        </p:sp>
      </p:grpSp>
      <p:sp>
        <p:nvSpPr>
          <p:cNvPr id="413" name="Google Shape;413;p48"/>
          <p:cNvSpPr txBox="1"/>
          <p:nvPr/>
        </p:nvSpPr>
        <p:spPr>
          <a:xfrm>
            <a:off x="7102870" y="558747"/>
            <a:ext cx="1526700" cy="1539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1" i="0" lang="vi" sz="1000" u="none" cap="none" strike="noStrike">
                <a:solidFill>
                  <a:srgbClr val="FFFFFF"/>
                </a:solidFill>
                <a:latin typeface="Public Sans"/>
                <a:ea typeface="Public Sans"/>
                <a:cs typeface="Public Sans"/>
                <a:sym typeface="Public Sans"/>
              </a:rPr>
              <a:t>NGÀY </a:t>
            </a:r>
            <a:r>
              <a:rPr b="1" lang="vi" sz="1000">
                <a:solidFill>
                  <a:srgbClr val="FFFFFF"/>
                </a:solidFill>
                <a:latin typeface="Public Sans"/>
                <a:ea typeface="Public Sans"/>
                <a:cs typeface="Public Sans"/>
                <a:sym typeface="Public Sans"/>
              </a:rPr>
              <a:t>29</a:t>
            </a:r>
            <a:r>
              <a:rPr b="1" i="0" lang="vi" sz="1000" u="none" cap="none" strike="noStrike">
                <a:solidFill>
                  <a:srgbClr val="FFFFFF"/>
                </a:solidFill>
                <a:latin typeface="Public Sans"/>
                <a:ea typeface="Public Sans"/>
                <a:cs typeface="Public Sans"/>
                <a:sym typeface="Public Sans"/>
              </a:rPr>
              <a:t>/</a:t>
            </a:r>
            <a:r>
              <a:rPr b="1" lang="vi" sz="1000">
                <a:solidFill>
                  <a:srgbClr val="FFFFFF"/>
                </a:solidFill>
                <a:latin typeface="Public Sans"/>
                <a:ea typeface="Public Sans"/>
                <a:cs typeface="Public Sans"/>
                <a:sym typeface="Public Sans"/>
              </a:rPr>
              <a:t>06</a:t>
            </a:r>
            <a:r>
              <a:rPr b="1" i="0" lang="vi" sz="1000" u="none" cap="none" strike="noStrike">
                <a:solidFill>
                  <a:srgbClr val="FFFFFF"/>
                </a:solidFill>
                <a:latin typeface="Public Sans"/>
                <a:ea typeface="Public Sans"/>
                <a:cs typeface="Public Sans"/>
                <a:sym typeface="Public Sans"/>
              </a:rPr>
              <a:t>/202</a:t>
            </a:r>
            <a:r>
              <a:rPr b="1" lang="vi" sz="1000">
                <a:solidFill>
                  <a:srgbClr val="FFFFFF"/>
                </a:solidFill>
                <a:latin typeface="Public Sans"/>
                <a:ea typeface="Public Sans"/>
                <a:cs typeface="Public Sans"/>
                <a:sym typeface="Public Sans"/>
              </a:rPr>
              <a:t>1</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Các bước tính Levene trên R</a:t>
            </a:r>
            <a:endParaRPr/>
          </a:p>
        </p:txBody>
      </p:sp>
      <p:cxnSp>
        <p:nvCxnSpPr>
          <p:cNvPr id="473" name="Google Shape;473;p57"/>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474" name="Google Shape;474;p57"/>
          <p:cNvSpPr txBox="1"/>
          <p:nvPr>
            <p:ph type="title"/>
          </p:nvPr>
        </p:nvSpPr>
        <p:spPr>
          <a:xfrm>
            <a:off x="976112" y="2384687"/>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vi" sz="1700">
                <a:solidFill>
                  <a:schemeClr val="dk1"/>
                </a:solidFill>
              </a:rPr>
              <a:t>Bước 1B</a:t>
            </a:r>
            <a:endParaRPr sz="1700">
              <a:solidFill>
                <a:schemeClr val="dk1"/>
              </a:solidFill>
            </a:endParaRPr>
          </a:p>
        </p:txBody>
      </p:sp>
      <p:sp>
        <p:nvSpPr>
          <p:cNvPr id="475" name="Google Shape;475;p57"/>
          <p:cNvSpPr txBox="1"/>
          <p:nvPr>
            <p:ph idx="1" type="body"/>
          </p:nvPr>
        </p:nvSpPr>
        <p:spPr>
          <a:xfrm>
            <a:off x="976112" y="2674713"/>
            <a:ext cx="1814100" cy="57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sz="1200">
                <a:solidFill>
                  <a:schemeClr val="dk2"/>
                </a:solidFill>
              </a:rPr>
              <a:t>B1 : Nhập dữ liệu</a:t>
            </a:r>
            <a:r>
              <a:rPr lang="vi" sz="1200">
                <a:solidFill>
                  <a:schemeClr val="dk2"/>
                </a:solidFill>
              </a:rPr>
              <a:t> </a:t>
            </a:r>
            <a:endParaRPr sz="1200">
              <a:solidFill>
                <a:schemeClr val="dk2"/>
              </a:solidFill>
            </a:endParaRPr>
          </a:p>
        </p:txBody>
      </p:sp>
      <p:cxnSp>
        <p:nvCxnSpPr>
          <p:cNvPr id="476" name="Google Shape;476;p57"/>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477" name="Google Shape;477;p57"/>
          <p:cNvSpPr txBox="1"/>
          <p:nvPr>
            <p:ph type="title"/>
          </p:nvPr>
        </p:nvSpPr>
        <p:spPr>
          <a:xfrm>
            <a:off x="3442812" y="2241076"/>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vi" sz="1700">
                <a:solidFill>
                  <a:schemeClr val="dk1"/>
                </a:solidFill>
              </a:rPr>
              <a:t>Bước 2</a:t>
            </a:r>
            <a:endParaRPr sz="1700">
              <a:solidFill>
                <a:schemeClr val="dk1"/>
              </a:solidFill>
            </a:endParaRPr>
          </a:p>
        </p:txBody>
      </p:sp>
      <p:sp>
        <p:nvSpPr>
          <p:cNvPr id="478" name="Google Shape;478;p57"/>
          <p:cNvSpPr txBox="1"/>
          <p:nvPr>
            <p:ph idx="1" type="body"/>
          </p:nvPr>
        </p:nvSpPr>
        <p:spPr>
          <a:xfrm>
            <a:off x="3442812" y="2507951"/>
            <a:ext cx="1814100" cy="578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vi" sz="1200">
                <a:solidFill>
                  <a:schemeClr val="dk2"/>
                </a:solidFill>
              </a:rPr>
              <a:t>B2: Kiểm tra dữ liệu</a:t>
            </a:r>
            <a:endParaRPr sz="1200">
              <a:solidFill>
                <a:schemeClr val="dk2"/>
              </a:solidFill>
            </a:endParaRPr>
          </a:p>
          <a:p>
            <a:pPr indent="0" lvl="0" marL="0" rtl="0" algn="l">
              <a:spcBef>
                <a:spcPts val="1200"/>
              </a:spcBef>
              <a:spcAft>
                <a:spcPts val="1200"/>
              </a:spcAft>
              <a:buNone/>
            </a:pPr>
            <a:r>
              <a:t/>
            </a:r>
            <a:endParaRPr sz="1200">
              <a:solidFill>
                <a:schemeClr val="dk2"/>
              </a:solidFill>
            </a:endParaRPr>
          </a:p>
        </p:txBody>
      </p:sp>
      <p:cxnSp>
        <p:nvCxnSpPr>
          <p:cNvPr id="479" name="Google Shape;479;p57"/>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480" name="Google Shape;480;p57"/>
          <p:cNvSpPr txBox="1"/>
          <p:nvPr>
            <p:ph type="title"/>
          </p:nvPr>
        </p:nvSpPr>
        <p:spPr>
          <a:xfrm>
            <a:off x="6504637" y="1929945"/>
            <a:ext cx="1814100" cy="392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vi" sz="1700">
                <a:solidFill>
                  <a:schemeClr val="dk1"/>
                </a:solidFill>
              </a:rPr>
              <a:t>Bước 3</a:t>
            </a:r>
            <a:endParaRPr sz="1700">
              <a:solidFill>
                <a:schemeClr val="dk1"/>
              </a:solidFill>
            </a:endParaRPr>
          </a:p>
        </p:txBody>
      </p:sp>
      <p:sp>
        <p:nvSpPr>
          <p:cNvPr id="481" name="Google Shape;481;p57"/>
          <p:cNvSpPr txBox="1"/>
          <p:nvPr>
            <p:ph idx="1" type="body"/>
          </p:nvPr>
        </p:nvSpPr>
        <p:spPr>
          <a:xfrm>
            <a:off x="6504637" y="2219971"/>
            <a:ext cx="1814100" cy="578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vi" sz="1200">
                <a:solidFill>
                  <a:schemeClr val="dk2"/>
                </a:solidFill>
              </a:rPr>
              <a:t>B3 : Tính Levene</a:t>
            </a:r>
            <a:endParaRPr sz="1200">
              <a:solidFill>
                <a:schemeClr val="dk2"/>
              </a:solidFill>
            </a:endParaRPr>
          </a:p>
          <a:p>
            <a:pPr indent="0" lvl="0" marL="0" rtl="0" algn="l">
              <a:spcBef>
                <a:spcPts val="1200"/>
              </a:spcBef>
              <a:spcAft>
                <a:spcPts val="1200"/>
              </a:spcAft>
              <a:buNone/>
            </a:pPr>
            <a:r>
              <a:t/>
            </a:r>
            <a:endParaRPr sz="1200">
              <a:solidFill>
                <a:schemeClr val="dk2"/>
              </a:solidFill>
            </a:endParaRPr>
          </a:p>
        </p:txBody>
      </p:sp>
      <p:grpSp>
        <p:nvGrpSpPr>
          <p:cNvPr id="482" name="Google Shape;482;p57"/>
          <p:cNvGrpSpPr/>
          <p:nvPr/>
        </p:nvGrpSpPr>
        <p:grpSpPr>
          <a:xfrm>
            <a:off x="929030" y="3219673"/>
            <a:ext cx="6993309" cy="1520400"/>
            <a:chOff x="929030" y="3219673"/>
            <a:chExt cx="6993309" cy="1520400"/>
          </a:xfrm>
        </p:grpSpPr>
        <p:cxnSp>
          <p:nvCxnSpPr>
            <p:cNvPr id="483" name="Google Shape;483;p57"/>
            <p:cNvCxnSpPr>
              <a:stCxn id="484" idx="6"/>
              <a:endCxn id="485"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484" name="Google Shape;484;p57"/>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7"/>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7"/>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8"/>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492" name="Google Shape;492;p58"/>
          <p:cNvSpPr txBox="1"/>
          <p:nvPr>
            <p:ph type="title"/>
          </p:nvPr>
        </p:nvSpPr>
        <p:spPr>
          <a:xfrm>
            <a:off x="611625" y="811200"/>
            <a:ext cx="35442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vi" sz="4800"/>
              <a:t>R </a:t>
            </a:r>
            <a:endParaRPr sz="4800"/>
          </a:p>
        </p:txBody>
      </p:sp>
      <p:pic>
        <p:nvPicPr>
          <p:cNvPr id="493" name="Google Shape;493;p58"/>
          <p:cNvPicPr preferRelativeResize="0"/>
          <p:nvPr/>
        </p:nvPicPr>
        <p:blipFill>
          <a:blip r:embed="rId4">
            <a:alphaModFix/>
          </a:blip>
          <a:stretch>
            <a:fillRect/>
          </a:stretch>
        </p:blipFill>
        <p:spPr>
          <a:xfrm>
            <a:off x="3828475" y="345400"/>
            <a:ext cx="5276850" cy="3590925"/>
          </a:xfrm>
          <a:prstGeom prst="rect">
            <a:avLst/>
          </a:prstGeom>
          <a:noFill/>
          <a:ln>
            <a:noFill/>
          </a:ln>
        </p:spPr>
      </p:pic>
      <p:pic>
        <p:nvPicPr>
          <p:cNvPr id="494" name="Google Shape;494;p58"/>
          <p:cNvPicPr preferRelativeResize="0"/>
          <p:nvPr/>
        </p:nvPicPr>
        <p:blipFill>
          <a:blip r:embed="rId5">
            <a:alphaModFix/>
          </a:blip>
          <a:stretch>
            <a:fillRect/>
          </a:stretch>
        </p:blipFill>
        <p:spPr>
          <a:xfrm>
            <a:off x="3828475" y="3971913"/>
            <a:ext cx="5276850" cy="1171575"/>
          </a:xfrm>
          <a:prstGeom prst="rect">
            <a:avLst/>
          </a:prstGeom>
          <a:noFill/>
          <a:ln>
            <a:noFill/>
          </a:ln>
        </p:spPr>
      </p:pic>
      <p:pic>
        <p:nvPicPr>
          <p:cNvPr id="495" name="Google Shape;495;p58"/>
          <p:cNvPicPr preferRelativeResize="0"/>
          <p:nvPr/>
        </p:nvPicPr>
        <p:blipFill>
          <a:blip r:embed="rId6">
            <a:alphaModFix/>
          </a:blip>
          <a:stretch>
            <a:fillRect/>
          </a:stretch>
        </p:blipFill>
        <p:spPr>
          <a:xfrm>
            <a:off x="3828475" y="119300"/>
            <a:ext cx="5276850" cy="190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9"/>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a:t>Nhận xét : Vì p-value &gt; alpha nên chúng ta chấp nhận giả thuyết H0.</a:t>
            </a:r>
            <a:endParaRPr/>
          </a:p>
          <a:p>
            <a:pPr indent="0" lvl="0" marL="0" rtl="0" algn="l">
              <a:spcBef>
                <a:spcPts val="0"/>
              </a:spcBef>
              <a:spcAft>
                <a:spcPts val="0"/>
              </a:spcAft>
              <a:buNone/>
            </a:pPr>
            <a:r>
              <a:rPr lang="vi"/>
              <a:t>-&gt; Đủ điều kiện để phân tích tiếp ANOVA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0"/>
          <p:cNvSpPr txBox="1"/>
          <p:nvPr>
            <p:ph type="ctrTitle"/>
          </p:nvPr>
        </p:nvSpPr>
        <p:spPr>
          <a:xfrm>
            <a:off x="3537150" y="1578400"/>
            <a:ext cx="4857600" cy="123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ANOVA TEST</a:t>
            </a:r>
            <a:endParaRPr/>
          </a:p>
        </p:txBody>
      </p:sp>
      <p:sp>
        <p:nvSpPr>
          <p:cNvPr id="506" name="Google Shape;506;p60"/>
          <p:cNvSpPr txBox="1"/>
          <p:nvPr>
            <p:ph idx="1" type="subTitle"/>
          </p:nvPr>
        </p:nvSpPr>
        <p:spPr>
          <a:xfrm>
            <a:off x="3537150" y="277607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Kiểm định ANOVA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1"/>
          <p:cNvSpPr txBox="1"/>
          <p:nvPr>
            <p:ph type="title"/>
          </p:nvPr>
        </p:nvSpPr>
        <p:spPr>
          <a:xfrm>
            <a:off x="823850" y="473425"/>
            <a:ext cx="6362100" cy="4189800"/>
          </a:xfrm>
          <a:prstGeom prst="rect">
            <a:avLst/>
          </a:prstGeom>
        </p:spPr>
        <p:txBody>
          <a:bodyPr anchorCtr="0" anchor="ctr" bIns="91425" lIns="91425" spcFirstLastPara="1" rIns="91425" wrap="square" tIns="91425">
            <a:normAutofit/>
          </a:bodyPr>
          <a:lstStyle/>
          <a:p>
            <a:pPr indent="-406400" lvl="0" marL="457200" rtl="0" algn="l">
              <a:spcBef>
                <a:spcPts val="0"/>
              </a:spcBef>
              <a:spcAft>
                <a:spcPts val="0"/>
              </a:spcAft>
              <a:buSzPts val="2800"/>
              <a:buChar char="-"/>
            </a:pPr>
            <a:r>
              <a:rPr lang="vi"/>
              <a:t>Xác định giả thuyết:</a:t>
            </a:r>
            <a:endParaRPr/>
          </a:p>
          <a:p>
            <a:pPr indent="-406400" lvl="0" marL="457200" rtl="0" algn="l">
              <a:spcBef>
                <a:spcPts val="0"/>
              </a:spcBef>
              <a:spcAft>
                <a:spcPts val="0"/>
              </a:spcAft>
              <a:buSzPts val="2800"/>
              <a:buChar char="+"/>
            </a:pPr>
            <a:r>
              <a:rPr lang="vi"/>
              <a:t>Giả thuyết H0 : Giá tiền trung bình của 7 loại đồ dùng là như nhau</a:t>
            </a:r>
            <a:endParaRPr/>
          </a:p>
          <a:p>
            <a:pPr indent="-406400" lvl="0" marL="457200" rtl="0" algn="l">
              <a:spcBef>
                <a:spcPts val="0"/>
              </a:spcBef>
              <a:spcAft>
                <a:spcPts val="0"/>
              </a:spcAft>
              <a:buSzPts val="2800"/>
              <a:buChar char="+"/>
            </a:pPr>
            <a:r>
              <a:rPr lang="vi"/>
              <a:t>Giả thuyết H1 : Có ít nhất một giá tiền trung bình trong 7 loại đồ dùng khác nhau</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6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517" name="Google Shape;517;p62"/>
          <p:cNvSpPr txBox="1"/>
          <p:nvPr>
            <p:ph type="title"/>
          </p:nvPr>
        </p:nvSpPr>
        <p:spPr>
          <a:xfrm>
            <a:off x="611625" y="811200"/>
            <a:ext cx="35442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vi" sz="4800"/>
              <a:t>EXECL </a:t>
            </a:r>
            <a:endParaRPr sz="4800"/>
          </a:p>
        </p:txBody>
      </p:sp>
      <p:pic>
        <p:nvPicPr>
          <p:cNvPr id="518" name="Google Shape;518;p62"/>
          <p:cNvPicPr preferRelativeResize="0"/>
          <p:nvPr/>
        </p:nvPicPr>
        <p:blipFill>
          <a:blip r:embed="rId4">
            <a:alphaModFix/>
          </a:blip>
          <a:stretch>
            <a:fillRect/>
          </a:stretch>
        </p:blipFill>
        <p:spPr>
          <a:xfrm>
            <a:off x="3200550" y="0"/>
            <a:ext cx="5943600" cy="5196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63"/>
          <p:cNvPicPr preferRelativeResize="0"/>
          <p:nvPr/>
        </p:nvPicPr>
        <p:blipFill>
          <a:blip r:embed="rId3">
            <a:alphaModFix/>
          </a:blip>
          <a:stretch>
            <a:fillRect/>
          </a:stretch>
        </p:blipFill>
        <p:spPr>
          <a:xfrm>
            <a:off x="972500" y="1566863"/>
            <a:ext cx="6467475" cy="200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64"/>
          <p:cNvPicPr preferRelativeResize="0"/>
          <p:nvPr/>
        </p:nvPicPr>
        <p:blipFill>
          <a:blip r:embed="rId3">
            <a:alphaModFix/>
          </a:blip>
          <a:stretch>
            <a:fillRect/>
          </a:stretch>
        </p:blipFill>
        <p:spPr>
          <a:xfrm>
            <a:off x="1330775" y="1139700"/>
            <a:ext cx="5943600" cy="1314450"/>
          </a:xfrm>
          <a:prstGeom prst="rect">
            <a:avLst/>
          </a:prstGeom>
          <a:noFill/>
          <a:ln>
            <a:noFill/>
          </a:ln>
        </p:spPr>
      </p:pic>
      <p:pic>
        <p:nvPicPr>
          <p:cNvPr id="529" name="Google Shape;529;p64"/>
          <p:cNvPicPr preferRelativeResize="0"/>
          <p:nvPr/>
        </p:nvPicPr>
        <p:blipFill>
          <a:blip r:embed="rId4">
            <a:alphaModFix/>
          </a:blip>
          <a:stretch>
            <a:fillRect/>
          </a:stretch>
        </p:blipFill>
        <p:spPr>
          <a:xfrm>
            <a:off x="2684350" y="3354975"/>
            <a:ext cx="2743200" cy="952500"/>
          </a:xfrm>
          <a:prstGeom prst="rect">
            <a:avLst/>
          </a:prstGeom>
          <a:noFill/>
          <a:ln>
            <a:noFill/>
          </a:ln>
        </p:spPr>
      </p:pic>
      <p:sp>
        <p:nvSpPr>
          <p:cNvPr id="530" name="Google Shape;530;p64"/>
          <p:cNvSpPr txBox="1"/>
          <p:nvPr/>
        </p:nvSpPr>
        <p:spPr>
          <a:xfrm>
            <a:off x="1330775" y="454350"/>
            <a:ext cx="61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solidFill>
                  <a:schemeClr val="lt1"/>
                </a:solidFill>
                <a:latin typeface="Times New Roman"/>
                <a:ea typeface="Times New Roman"/>
                <a:cs typeface="Times New Roman"/>
                <a:sym typeface="Times New Roman"/>
              </a:rPr>
              <a:t>SSW (Within-groups sum of squares) là tổng bình phương độ lệch trong nhóm</a:t>
            </a:r>
            <a:endParaRPr sz="1600">
              <a:solidFill>
                <a:schemeClr val="lt1"/>
              </a:solidFill>
              <a:latin typeface="Lato"/>
              <a:ea typeface="Lato"/>
              <a:cs typeface="Lato"/>
              <a:sym typeface="Lato"/>
            </a:endParaRPr>
          </a:p>
        </p:txBody>
      </p:sp>
      <p:sp>
        <p:nvSpPr>
          <p:cNvPr id="531" name="Google Shape;531;p64"/>
          <p:cNvSpPr txBox="1"/>
          <p:nvPr/>
        </p:nvSpPr>
        <p:spPr>
          <a:xfrm>
            <a:off x="1267075" y="2704450"/>
            <a:ext cx="7101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vi">
                <a:solidFill>
                  <a:schemeClr val="lt1"/>
                </a:solidFill>
              </a:rPr>
              <a:t>SSG (between-groups sum of squares) là tổng bình phương độ lệch giữa các nhóm</a:t>
            </a:r>
            <a:endParaRPr sz="15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65"/>
          <p:cNvPicPr preferRelativeResize="0"/>
          <p:nvPr/>
        </p:nvPicPr>
        <p:blipFill>
          <a:blip r:embed="rId3">
            <a:alphaModFix/>
          </a:blip>
          <a:stretch>
            <a:fillRect/>
          </a:stretch>
        </p:blipFill>
        <p:spPr>
          <a:xfrm>
            <a:off x="1203400" y="2103100"/>
            <a:ext cx="2057400" cy="1876425"/>
          </a:xfrm>
          <a:prstGeom prst="rect">
            <a:avLst/>
          </a:prstGeom>
          <a:noFill/>
          <a:ln>
            <a:noFill/>
          </a:ln>
        </p:spPr>
      </p:pic>
      <p:pic>
        <p:nvPicPr>
          <p:cNvPr id="537" name="Google Shape;537;p65"/>
          <p:cNvPicPr preferRelativeResize="0"/>
          <p:nvPr/>
        </p:nvPicPr>
        <p:blipFill>
          <a:blip r:embed="rId4">
            <a:alphaModFix/>
          </a:blip>
          <a:stretch>
            <a:fillRect/>
          </a:stretch>
        </p:blipFill>
        <p:spPr>
          <a:xfrm>
            <a:off x="3954625" y="2483738"/>
            <a:ext cx="4419600" cy="876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6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543" name="Google Shape;543;p66"/>
          <p:cNvSpPr txBox="1"/>
          <p:nvPr>
            <p:ph type="title"/>
          </p:nvPr>
        </p:nvSpPr>
        <p:spPr>
          <a:xfrm>
            <a:off x="611625" y="811200"/>
            <a:ext cx="35442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vi" sz="4800"/>
              <a:t>R </a:t>
            </a:r>
            <a:endParaRPr sz="4800"/>
          </a:p>
        </p:txBody>
      </p:sp>
      <p:pic>
        <p:nvPicPr>
          <p:cNvPr id="544" name="Google Shape;544;p66"/>
          <p:cNvPicPr preferRelativeResize="0"/>
          <p:nvPr/>
        </p:nvPicPr>
        <p:blipFill>
          <a:blip r:embed="rId4">
            <a:alphaModFix/>
          </a:blip>
          <a:stretch>
            <a:fillRect/>
          </a:stretch>
        </p:blipFill>
        <p:spPr>
          <a:xfrm>
            <a:off x="3082225" y="1963475"/>
            <a:ext cx="6061925" cy="126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p:nvPr/>
        </p:nvSpPr>
        <p:spPr>
          <a:xfrm>
            <a:off x="4809764" y="1792348"/>
            <a:ext cx="3619500" cy="4762"/>
          </a:xfrm>
          <a:prstGeom prst="rect">
            <a:avLst/>
          </a:prstGeom>
          <a:solidFill>
            <a:srgbClr val="25262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19" name="Google Shape;419;p49"/>
          <p:cNvSpPr txBox="1"/>
          <p:nvPr/>
        </p:nvSpPr>
        <p:spPr>
          <a:xfrm>
            <a:off x="680985" y="1578098"/>
            <a:ext cx="3247988" cy="23550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vi" sz="4500" u="none" cap="none" strike="noStrike">
                <a:solidFill>
                  <a:srgbClr val="A19C95"/>
                </a:solidFill>
                <a:latin typeface="Vollkorn"/>
                <a:ea typeface="Vollkorn"/>
                <a:cs typeface="Vollkorn"/>
                <a:sym typeface="Vollkorn"/>
              </a:rPr>
              <a:t>Tóm tắt</a:t>
            </a:r>
            <a:endParaRPr sz="700"/>
          </a:p>
          <a:p>
            <a:pPr indent="0" lvl="0" marL="0" marR="0" rtl="0" algn="l">
              <a:lnSpc>
                <a:spcPct val="120000"/>
              </a:lnSpc>
              <a:spcBef>
                <a:spcPts val="0"/>
              </a:spcBef>
              <a:spcAft>
                <a:spcPts val="0"/>
              </a:spcAft>
              <a:buNone/>
            </a:pPr>
            <a:r>
              <a:rPr lang="vi" sz="4500">
                <a:solidFill>
                  <a:srgbClr val="A19C95"/>
                </a:solidFill>
                <a:latin typeface="Vollkorn"/>
                <a:ea typeface="Vollkorn"/>
                <a:cs typeface="Vollkorn"/>
                <a:sym typeface="Vollkorn"/>
              </a:rPr>
              <a:t>phần thuyết trình</a:t>
            </a:r>
            <a:endParaRPr sz="700"/>
          </a:p>
        </p:txBody>
      </p:sp>
      <p:grpSp>
        <p:nvGrpSpPr>
          <p:cNvPr id="420" name="Google Shape;420;p49"/>
          <p:cNvGrpSpPr/>
          <p:nvPr/>
        </p:nvGrpSpPr>
        <p:grpSpPr>
          <a:xfrm>
            <a:off x="4809764" y="784596"/>
            <a:ext cx="3686175" cy="725592"/>
            <a:chOff x="0" y="0"/>
            <a:chExt cx="9829800" cy="1934913"/>
          </a:xfrm>
        </p:grpSpPr>
        <p:sp>
          <p:nvSpPr>
            <p:cNvPr id="421" name="Google Shape;421;p49"/>
            <p:cNvSpPr txBox="1"/>
            <p:nvPr/>
          </p:nvSpPr>
          <p:spPr>
            <a:xfrm>
              <a:off x="0" y="0"/>
              <a:ext cx="9829800"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vi" sz="3000" u="none" cap="none" strike="noStrike">
                  <a:solidFill>
                    <a:srgbClr val="A19C95"/>
                  </a:solidFill>
                  <a:latin typeface="Vollkorn"/>
                  <a:ea typeface="Vollkorn"/>
                  <a:cs typeface="Vollkorn"/>
                  <a:sym typeface="Vollkorn"/>
                </a:rPr>
                <a:t>01</a:t>
              </a:r>
              <a:endParaRPr sz="700"/>
            </a:p>
          </p:txBody>
        </p:sp>
        <p:sp>
          <p:nvSpPr>
            <p:cNvPr id="422" name="Google Shape;422;p49"/>
            <p:cNvSpPr txBox="1"/>
            <p:nvPr/>
          </p:nvSpPr>
          <p:spPr>
            <a:xfrm>
              <a:off x="0" y="1401213"/>
              <a:ext cx="9829800" cy="533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vi" sz="1300">
                  <a:solidFill>
                    <a:srgbClr val="252629"/>
                  </a:solidFill>
                  <a:latin typeface="Public Sans"/>
                  <a:ea typeface="Public Sans"/>
                  <a:cs typeface="Public Sans"/>
                  <a:sym typeface="Public Sans"/>
                </a:rPr>
                <a:t>LOẠI 1</a:t>
              </a:r>
              <a:endParaRPr sz="700"/>
            </a:p>
          </p:txBody>
        </p:sp>
      </p:grpSp>
      <p:grpSp>
        <p:nvGrpSpPr>
          <p:cNvPr id="423" name="Google Shape;423;p49"/>
          <p:cNvGrpSpPr/>
          <p:nvPr/>
        </p:nvGrpSpPr>
        <p:grpSpPr>
          <a:xfrm>
            <a:off x="4809764" y="2065493"/>
            <a:ext cx="3686175" cy="894592"/>
            <a:chOff x="0" y="0"/>
            <a:chExt cx="9829800" cy="2385580"/>
          </a:xfrm>
        </p:grpSpPr>
        <p:sp>
          <p:nvSpPr>
            <p:cNvPr id="424" name="Google Shape;424;p49"/>
            <p:cNvSpPr txBox="1"/>
            <p:nvPr/>
          </p:nvSpPr>
          <p:spPr>
            <a:xfrm>
              <a:off x="0" y="0"/>
              <a:ext cx="9829800"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vi" sz="3000" u="none" cap="none" strike="noStrike">
                  <a:solidFill>
                    <a:srgbClr val="A19C95"/>
                  </a:solidFill>
                  <a:latin typeface="Vollkorn"/>
                  <a:ea typeface="Vollkorn"/>
                  <a:cs typeface="Vollkorn"/>
                  <a:sym typeface="Vollkorn"/>
                </a:rPr>
                <a:t>02</a:t>
              </a:r>
              <a:endParaRPr sz="700"/>
            </a:p>
          </p:txBody>
        </p:sp>
        <p:sp>
          <p:nvSpPr>
            <p:cNvPr id="425" name="Google Shape;425;p49"/>
            <p:cNvSpPr txBox="1"/>
            <p:nvPr/>
          </p:nvSpPr>
          <p:spPr>
            <a:xfrm>
              <a:off x="0" y="1104880"/>
              <a:ext cx="9829800" cy="128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vi" sz="1300">
                  <a:solidFill>
                    <a:srgbClr val="252629"/>
                  </a:solidFill>
                  <a:latin typeface="Public Sans"/>
                  <a:ea typeface="Public Sans"/>
                  <a:cs typeface="Public Sans"/>
                  <a:sym typeface="Public Sans"/>
                </a:rPr>
                <a:t>HỒI QUY TUYẾN TÍNH ĐA TUYẾN / HỒI QUY PHI TUYẾN</a:t>
              </a:r>
              <a:endParaRPr sz="700"/>
            </a:p>
          </p:txBody>
        </p:sp>
      </p:grpSp>
      <p:grpSp>
        <p:nvGrpSpPr>
          <p:cNvPr id="426" name="Google Shape;426;p49"/>
          <p:cNvGrpSpPr/>
          <p:nvPr/>
        </p:nvGrpSpPr>
        <p:grpSpPr>
          <a:xfrm>
            <a:off x="4809764" y="3346389"/>
            <a:ext cx="3686175" cy="1005717"/>
            <a:chOff x="0" y="0"/>
            <a:chExt cx="9829800" cy="2681913"/>
          </a:xfrm>
        </p:grpSpPr>
        <p:sp>
          <p:nvSpPr>
            <p:cNvPr id="427" name="Google Shape;427;p49"/>
            <p:cNvSpPr txBox="1"/>
            <p:nvPr/>
          </p:nvSpPr>
          <p:spPr>
            <a:xfrm>
              <a:off x="0" y="0"/>
              <a:ext cx="9829800" cy="121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vi" sz="3000" u="none" cap="none" strike="noStrike">
                  <a:solidFill>
                    <a:srgbClr val="A19C95"/>
                  </a:solidFill>
                  <a:latin typeface="Vollkorn"/>
                  <a:ea typeface="Vollkorn"/>
                  <a:cs typeface="Vollkorn"/>
                  <a:sym typeface="Vollkorn"/>
                </a:rPr>
                <a:t>03</a:t>
              </a:r>
              <a:endParaRPr sz="700"/>
            </a:p>
          </p:txBody>
        </p:sp>
        <p:sp>
          <p:nvSpPr>
            <p:cNvPr id="428" name="Google Shape;428;p49"/>
            <p:cNvSpPr txBox="1"/>
            <p:nvPr/>
          </p:nvSpPr>
          <p:spPr>
            <a:xfrm>
              <a:off x="0" y="1401213"/>
              <a:ext cx="9829800" cy="12807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Font typeface="Arial"/>
                <a:buNone/>
              </a:pPr>
              <a:r>
                <a:rPr b="1" lang="vi" sz="1300">
                  <a:solidFill>
                    <a:srgbClr val="252629"/>
                  </a:solidFill>
                  <a:latin typeface="Public Sans"/>
                  <a:ea typeface="Public Sans"/>
                  <a:cs typeface="Public Sans"/>
                  <a:sym typeface="Public Sans"/>
                </a:rPr>
                <a:t>H</a:t>
              </a:r>
              <a:r>
                <a:rPr b="1" lang="vi" sz="1300">
                  <a:solidFill>
                    <a:srgbClr val="252629"/>
                  </a:solidFill>
                  <a:latin typeface="Public Sans"/>
                  <a:ea typeface="Public Sans"/>
                  <a:cs typeface="Public Sans"/>
                  <a:sym typeface="Public Sans"/>
                </a:rPr>
                <a:t>ỒI QUY LOGISITC</a:t>
              </a:r>
              <a:endParaRPr sz="700">
                <a:solidFill>
                  <a:schemeClr val="dk1"/>
                </a:solidFill>
              </a:endParaRPr>
            </a:p>
            <a:p>
              <a:pPr indent="0" lvl="0" marL="0" marR="0" rtl="0" algn="l">
                <a:lnSpc>
                  <a:spcPct val="140000"/>
                </a:lnSpc>
                <a:spcBef>
                  <a:spcPts val="0"/>
                </a:spcBef>
                <a:spcAft>
                  <a:spcPts val="0"/>
                </a:spcAft>
                <a:buNone/>
              </a:pPr>
              <a:r>
                <a:t/>
              </a:r>
              <a:endParaRPr b="1" sz="1300">
                <a:solidFill>
                  <a:srgbClr val="252629"/>
                </a:solidFill>
                <a:latin typeface="Public Sans"/>
                <a:ea typeface="Public Sans"/>
                <a:cs typeface="Public Sans"/>
                <a:sym typeface="Public Sans"/>
              </a:endParaRPr>
            </a:p>
          </p:txBody>
        </p:sp>
      </p:grpSp>
      <p:sp>
        <p:nvSpPr>
          <p:cNvPr id="429" name="Google Shape;429;p49"/>
          <p:cNvSpPr/>
          <p:nvPr/>
        </p:nvSpPr>
        <p:spPr>
          <a:xfrm>
            <a:off x="4809764" y="3073245"/>
            <a:ext cx="3619500" cy="4762"/>
          </a:xfrm>
          <a:prstGeom prst="rect">
            <a:avLst/>
          </a:prstGeom>
          <a:solidFill>
            <a:srgbClr val="25262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0" name="Google Shape;430;p49"/>
          <p:cNvSpPr/>
          <p:nvPr/>
        </p:nvSpPr>
        <p:spPr>
          <a:xfrm>
            <a:off x="4809764" y="4354141"/>
            <a:ext cx="3619500" cy="4762"/>
          </a:xfrm>
          <a:prstGeom prst="rect">
            <a:avLst/>
          </a:prstGeom>
          <a:solidFill>
            <a:srgbClr val="25262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7"/>
          <p:cNvSpPr txBox="1"/>
          <p:nvPr>
            <p:ph type="title"/>
          </p:nvPr>
        </p:nvSpPr>
        <p:spPr>
          <a:xfrm>
            <a:off x="823850" y="255675"/>
            <a:ext cx="6302100" cy="4617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a:t>Nhận xét: Em thấy F &gt; F crit (38.538 &gt; 2.111514) nên em sẽ bác bỏ giả thuyết H0, chấp nhận giả thuyết H1 là có ít nhất một giá tiền trung bình trong 7 loại đồ dùng khác nhau.</a:t>
            </a:r>
            <a:endParaRPr/>
          </a:p>
          <a:p>
            <a:pPr indent="0" lvl="0" marL="0" rtl="0" algn="l">
              <a:spcBef>
                <a:spcPts val="0"/>
              </a:spcBef>
              <a:spcAft>
                <a:spcPts val="0"/>
              </a:spcAft>
              <a:buNone/>
            </a:pPr>
            <a:r>
              <a:rPr lang="vi"/>
              <a:t>-&gt; Vì đã bác bỏ H0 nên bây giờ em sẽ thực hiện kiểm định Tukey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8"/>
          <p:cNvSpPr txBox="1"/>
          <p:nvPr>
            <p:ph type="ctrTitle"/>
          </p:nvPr>
        </p:nvSpPr>
        <p:spPr>
          <a:xfrm>
            <a:off x="3537150" y="1578400"/>
            <a:ext cx="4775100" cy="118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TUKEY TEST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B1: Tính tiêu chuẩn so sánh T</a:t>
            </a:r>
            <a:endParaRPr/>
          </a:p>
        </p:txBody>
      </p:sp>
      <p:pic>
        <p:nvPicPr>
          <p:cNvPr id="560" name="Google Shape;560;p69"/>
          <p:cNvPicPr preferRelativeResize="0"/>
          <p:nvPr/>
        </p:nvPicPr>
        <p:blipFill>
          <a:blip r:embed="rId3">
            <a:alphaModFix/>
          </a:blip>
          <a:stretch>
            <a:fillRect/>
          </a:stretch>
        </p:blipFill>
        <p:spPr>
          <a:xfrm>
            <a:off x="2397250" y="1307850"/>
            <a:ext cx="2595025" cy="1048325"/>
          </a:xfrm>
          <a:prstGeom prst="rect">
            <a:avLst/>
          </a:prstGeom>
          <a:noFill/>
          <a:ln>
            <a:noFill/>
          </a:ln>
        </p:spPr>
      </p:pic>
      <p:pic>
        <p:nvPicPr>
          <p:cNvPr id="561" name="Google Shape;561;p69"/>
          <p:cNvPicPr preferRelativeResize="0"/>
          <p:nvPr/>
        </p:nvPicPr>
        <p:blipFill>
          <a:blip r:embed="rId4">
            <a:alphaModFix/>
          </a:blip>
          <a:stretch>
            <a:fillRect/>
          </a:stretch>
        </p:blipFill>
        <p:spPr>
          <a:xfrm>
            <a:off x="1600425" y="2614750"/>
            <a:ext cx="4403025" cy="2354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7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567" name="Google Shape;567;p70"/>
          <p:cNvSpPr txBox="1"/>
          <p:nvPr>
            <p:ph type="title"/>
          </p:nvPr>
        </p:nvSpPr>
        <p:spPr>
          <a:xfrm>
            <a:off x="611625" y="811200"/>
            <a:ext cx="35442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vi" sz="4800"/>
              <a:t>EXECL </a:t>
            </a:r>
            <a:endParaRPr sz="4800"/>
          </a:p>
        </p:txBody>
      </p:sp>
      <p:pic>
        <p:nvPicPr>
          <p:cNvPr id="568" name="Google Shape;568;p70"/>
          <p:cNvPicPr preferRelativeResize="0"/>
          <p:nvPr/>
        </p:nvPicPr>
        <p:blipFill>
          <a:blip r:embed="rId4">
            <a:alphaModFix/>
          </a:blip>
          <a:stretch>
            <a:fillRect/>
          </a:stretch>
        </p:blipFill>
        <p:spPr>
          <a:xfrm>
            <a:off x="3200550" y="0"/>
            <a:ext cx="59436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B2 : Tính sự khác biệt giữa 2 nhóm</a:t>
            </a:r>
            <a:endParaRPr/>
          </a:p>
        </p:txBody>
      </p:sp>
      <p:pic>
        <p:nvPicPr>
          <p:cNvPr id="574" name="Google Shape;574;p71"/>
          <p:cNvPicPr preferRelativeResize="0"/>
          <p:nvPr/>
        </p:nvPicPr>
        <p:blipFill>
          <a:blip r:embed="rId3">
            <a:alphaModFix/>
          </a:blip>
          <a:stretch>
            <a:fillRect/>
          </a:stretch>
        </p:blipFill>
        <p:spPr>
          <a:xfrm>
            <a:off x="2602815" y="1396525"/>
            <a:ext cx="1919610" cy="914100"/>
          </a:xfrm>
          <a:prstGeom prst="rect">
            <a:avLst/>
          </a:prstGeom>
          <a:noFill/>
          <a:ln>
            <a:noFill/>
          </a:ln>
        </p:spPr>
      </p:pic>
      <p:pic>
        <p:nvPicPr>
          <p:cNvPr id="575" name="Google Shape;575;p71"/>
          <p:cNvPicPr preferRelativeResize="0"/>
          <p:nvPr/>
        </p:nvPicPr>
        <p:blipFill>
          <a:blip r:embed="rId4">
            <a:alphaModFix/>
          </a:blip>
          <a:stretch>
            <a:fillRect/>
          </a:stretch>
        </p:blipFill>
        <p:spPr>
          <a:xfrm>
            <a:off x="1473100" y="2670025"/>
            <a:ext cx="4506500" cy="1918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7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581" name="Google Shape;581;p72"/>
          <p:cNvSpPr txBox="1"/>
          <p:nvPr>
            <p:ph type="title"/>
          </p:nvPr>
        </p:nvSpPr>
        <p:spPr>
          <a:xfrm>
            <a:off x="611625" y="811200"/>
            <a:ext cx="35442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vi" sz="4800"/>
              <a:t>EXECL </a:t>
            </a:r>
            <a:endParaRPr sz="4800"/>
          </a:p>
        </p:txBody>
      </p:sp>
      <p:pic>
        <p:nvPicPr>
          <p:cNvPr id="582" name="Google Shape;582;p72"/>
          <p:cNvPicPr preferRelativeResize="0"/>
          <p:nvPr/>
        </p:nvPicPr>
        <p:blipFill>
          <a:blip r:embed="rId4">
            <a:alphaModFix/>
          </a:blip>
          <a:stretch>
            <a:fillRect/>
          </a:stretch>
        </p:blipFill>
        <p:spPr>
          <a:xfrm>
            <a:off x="3559150" y="0"/>
            <a:ext cx="5584849"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73"/>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588" name="Google Shape;588;p73"/>
          <p:cNvSpPr txBox="1"/>
          <p:nvPr>
            <p:ph type="title"/>
          </p:nvPr>
        </p:nvSpPr>
        <p:spPr>
          <a:xfrm>
            <a:off x="611625" y="811200"/>
            <a:ext cx="35442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vi" sz="4800"/>
              <a:t>EXECL </a:t>
            </a:r>
            <a:endParaRPr sz="4800"/>
          </a:p>
        </p:txBody>
      </p:sp>
      <p:pic>
        <p:nvPicPr>
          <p:cNvPr id="589" name="Google Shape;589;p73"/>
          <p:cNvPicPr preferRelativeResize="0"/>
          <p:nvPr/>
        </p:nvPicPr>
        <p:blipFill>
          <a:blip r:embed="rId4">
            <a:alphaModFix/>
          </a:blip>
          <a:stretch>
            <a:fillRect/>
          </a:stretch>
        </p:blipFill>
        <p:spPr>
          <a:xfrm>
            <a:off x="3533913" y="0"/>
            <a:ext cx="5610225" cy="647700"/>
          </a:xfrm>
          <a:prstGeom prst="rect">
            <a:avLst/>
          </a:prstGeom>
          <a:noFill/>
          <a:ln>
            <a:noFill/>
          </a:ln>
        </p:spPr>
      </p:pic>
      <p:pic>
        <p:nvPicPr>
          <p:cNvPr id="590" name="Google Shape;590;p73"/>
          <p:cNvPicPr preferRelativeResize="0"/>
          <p:nvPr/>
        </p:nvPicPr>
        <p:blipFill>
          <a:blip r:embed="rId5">
            <a:alphaModFix/>
          </a:blip>
          <a:stretch>
            <a:fillRect/>
          </a:stretch>
        </p:blipFill>
        <p:spPr>
          <a:xfrm>
            <a:off x="3533925" y="695250"/>
            <a:ext cx="5610225" cy="4010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4"/>
          <p:cNvSpPr txBox="1"/>
          <p:nvPr>
            <p:ph type="title"/>
          </p:nvPr>
        </p:nvSpPr>
        <p:spPr>
          <a:xfrm>
            <a:off x="855700" y="303075"/>
            <a:ext cx="6350100" cy="4084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a:t>Nhận xét: Nhìn qua có sự khác biệt rõ ràng nhất đều liên quan đến nhóm đồ dùng Electronics với các nhóm đồ dùng khác.</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75"/>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601" name="Google Shape;601;p75"/>
          <p:cNvSpPr txBox="1"/>
          <p:nvPr>
            <p:ph type="title"/>
          </p:nvPr>
        </p:nvSpPr>
        <p:spPr>
          <a:xfrm>
            <a:off x="611625" y="811200"/>
            <a:ext cx="35442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vi" sz="4800"/>
              <a:t>R </a:t>
            </a:r>
            <a:endParaRPr sz="4800"/>
          </a:p>
        </p:txBody>
      </p:sp>
      <p:pic>
        <p:nvPicPr>
          <p:cNvPr id="602" name="Google Shape;602;p75"/>
          <p:cNvPicPr preferRelativeResize="0"/>
          <p:nvPr/>
        </p:nvPicPr>
        <p:blipFill>
          <a:blip r:embed="rId4">
            <a:alphaModFix/>
          </a:blip>
          <a:stretch>
            <a:fillRect/>
          </a:stretch>
        </p:blipFill>
        <p:spPr>
          <a:xfrm>
            <a:off x="2219325" y="0"/>
            <a:ext cx="6924675"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76"/>
          <p:cNvPicPr preferRelativeResize="0"/>
          <p:nvPr/>
        </p:nvPicPr>
        <p:blipFill>
          <a:blip r:embed="rId3">
            <a:alphaModFix/>
          </a:blip>
          <a:stretch>
            <a:fillRect/>
          </a:stretch>
        </p:blipFill>
        <p:spPr>
          <a:xfrm>
            <a:off x="1330800" y="1570200"/>
            <a:ext cx="6219825" cy="2114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0"/>
          <p:cNvSpPr txBox="1"/>
          <p:nvPr>
            <p:ph type="title"/>
          </p:nvPr>
        </p:nvSpPr>
        <p:spPr>
          <a:xfrm>
            <a:off x="823850" y="866775"/>
            <a:ext cx="66165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vi"/>
              <a:t>LOẠI 1: Phân tích phương sai</a:t>
            </a:r>
            <a:endParaRPr b="1"/>
          </a:p>
          <a:p>
            <a:pPr indent="0" lvl="0" marL="0" rtl="0" algn="l">
              <a:spcBef>
                <a:spcPts val="0"/>
              </a:spcBef>
              <a:spcAft>
                <a:spcPts val="0"/>
              </a:spcAft>
              <a:buNone/>
            </a:pPr>
            <a:r>
              <a:rPr b="1" lang="vi"/>
              <a:t>(Levene, Anova, Tukey)</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sz="4300"/>
          </a:p>
          <a:p>
            <a:pPr indent="0" lvl="0" marL="0" rtl="0" algn="l">
              <a:spcBef>
                <a:spcPts val="0"/>
              </a:spcBef>
              <a:spcAft>
                <a:spcPts val="0"/>
              </a:spcAft>
              <a:buNone/>
            </a:pPr>
            <a:r>
              <a:t/>
            </a:r>
            <a:endParaRPr b="1"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7"/>
          <p:cNvSpPr txBox="1"/>
          <p:nvPr>
            <p:ph type="title"/>
          </p:nvPr>
        </p:nvSpPr>
        <p:spPr>
          <a:xfrm>
            <a:off x="823850" y="866775"/>
            <a:ext cx="6616500" cy="35211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b="1" lang="vi"/>
              <a:t>LOẠI 2:</a:t>
            </a:r>
            <a:endParaRPr sz="1200"/>
          </a:p>
          <a:p>
            <a:pPr indent="0" lvl="0" marL="0" rtl="0" algn="l">
              <a:lnSpc>
                <a:spcPct val="100000"/>
              </a:lnSpc>
              <a:spcBef>
                <a:spcPts val="0"/>
              </a:spcBef>
              <a:spcAft>
                <a:spcPts val="0"/>
              </a:spcAft>
              <a:buSzPts val="2800"/>
              <a:buNone/>
            </a:pPr>
            <a:r>
              <a:rPr lang="vi" sz="4300"/>
              <a:t>Hồi qui tuyến tính đa biến / Hồi qui phi tuyến</a:t>
            </a:r>
            <a:endParaRPr b="1" sz="4300"/>
          </a:p>
          <a:p>
            <a:pPr indent="0" lvl="0" marL="0" rtl="0" algn="l">
              <a:lnSpc>
                <a:spcPct val="100000"/>
              </a:lnSpc>
              <a:spcBef>
                <a:spcPts val="0"/>
              </a:spcBef>
              <a:spcAft>
                <a:spcPts val="0"/>
              </a:spcAft>
              <a:buSzPts val="2800"/>
              <a:buNone/>
            </a:pPr>
            <a:r>
              <a:t/>
            </a:r>
            <a:endParaRPr b="1"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8"/>
          <p:cNvSpPr txBox="1"/>
          <p:nvPr>
            <p:ph type="title"/>
          </p:nvPr>
        </p:nvSpPr>
        <p:spPr>
          <a:xfrm>
            <a:off x="720700" y="128400"/>
            <a:ext cx="5789700" cy="835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vi"/>
              <a:t>Nguồn: https://figshare.com/</a:t>
            </a:r>
            <a:endParaRPr/>
          </a:p>
        </p:txBody>
      </p:sp>
      <p:pic>
        <p:nvPicPr>
          <p:cNvPr id="618" name="Google Shape;618;p78"/>
          <p:cNvPicPr preferRelativeResize="0"/>
          <p:nvPr/>
        </p:nvPicPr>
        <p:blipFill rotWithShape="1">
          <a:blip r:embed="rId3">
            <a:alphaModFix/>
          </a:blip>
          <a:srcRect b="0" l="0" r="0" t="0"/>
          <a:stretch/>
        </p:blipFill>
        <p:spPr>
          <a:xfrm>
            <a:off x="650388" y="963911"/>
            <a:ext cx="7843200" cy="4041000"/>
          </a:xfrm>
          <a:prstGeom prst="flowChartAlternateProcess">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9"/>
          <p:cNvSpPr txBox="1"/>
          <p:nvPr>
            <p:ph type="title"/>
          </p:nvPr>
        </p:nvSpPr>
        <p:spPr>
          <a:xfrm>
            <a:off x="818000" y="666350"/>
            <a:ext cx="6390044" cy="40749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vi"/>
              <a:t>- Dữ liệu được lấy từ cuộc khảo sát với 153 người được hỏi ở ba vùng khí hậu chính của Việt Nam. </a:t>
            </a:r>
            <a:endParaRPr/>
          </a:p>
          <a:p>
            <a:pPr indent="0" lvl="0" marL="0" rtl="0" algn="l">
              <a:lnSpc>
                <a:spcPct val="100000"/>
              </a:lnSpc>
              <a:spcBef>
                <a:spcPts val="0"/>
              </a:spcBef>
              <a:spcAft>
                <a:spcPts val="0"/>
              </a:spcAft>
              <a:buSzPct val="111111"/>
              <a:buNone/>
            </a:pPr>
            <a:r>
              <a:rPr lang="vi"/>
              <a:t>- Cuộc khảo sát tập trung vào các đặc điểm của tòa nhà, hiệu suất môi trường, hiệu suất năng lượng và các hoạt động tân trang. </a:t>
            </a:r>
            <a:endParaRPr/>
          </a:p>
          <a:p>
            <a:pPr indent="0" lvl="0" marL="0" rtl="0" algn="l">
              <a:lnSpc>
                <a:spcPct val="100000"/>
              </a:lnSpc>
              <a:spcBef>
                <a:spcPts val="0"/>
              </a:spcBef>
              <a:spcAft>
                <a:spcPts val="0"/>
              </a:spcAft>
              <a:buSzPct val="111111"/>
              <a:buNone/>
            </a:pPr>
            <a:r>
              <a:rPr lang="vi"/>
              <a:t>- Được public: 2020</a:t>
            </a:r>
            <a:endParaRPr/>
          </a:p>
          <a:p>
            <a:pPr indent="0" lvl="0" marL="0" rtl="0" algn="l">
              <a:lnSpc>
                <a:spcPct val="100000"/>
              </a:lnSpc>
              <a:spcBef>
                <a:spcPts val="0"/>
              </a:spcBef>
              <a:spcAft>
                <a:spcPts val="0"/>
              </a:spcAft>
              <a:buSzPct val="111111"/>
              <a:buNone/>
            </a:pPr>
            <a:r>
              <a:rPr lang="vi"/>
              <a:t>- Là một phần Luận án Tiến sĩ  của Phan Anh Nguyên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0"/>
          <p:cNvSpPr txBox="1"/>
          <p:nvPr>
            <p:ph type="title"/>
          </p:nvPr>
        </p:nvSpPr>
        <p:spPr>
          <a:xfrm>
            <a:off x="823850" y="866775"/>
            <a:ext cx="6206100" cy="3679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vi" sz="4300"/>
              <a:t>Phát biểu bài toán: </a:t>
            </a:r>
            <a:endParaRPr sz="4300"/>
          </a:p>
          <a:p>
            <a:pPr indent="0" lvl="0" marL="0" rtl="0" algn="l">
              <a:lnSpc>
                <a:spcPct val="100000"/>
              </a:lnSpc>
              <a:spcBef>
                <a:spcPts val="0"/>
              </a:spcBef>
              <a:spcAft>
                <a:spcPts val="0"/>
              </a:spcAft>
              <a:buSzPts val="2800"/>
              <a:buNone/>
            </a:pPr>
            <a:r>
              <a:t/>
            </a:r>
            <a:endParaRPr sz="4300"/>
          </a:p>
          <a:p>
            <a:pPr indent="0" lvl="0" marL="0" rtl="0" algn="l">
              <a:lnSpc>
                <a:spcPct val="100000"/>
              </a:lnSpc>
              <a:spcBef>
                <a:spcPts val="0"/>
              </a:spcBef>
              <a:spcAft>
                <a:spcPts val="0"/>
              </a:spcAft>
              <a:buSzPts val="2800"/>
              <a:buNone/>
            </a:pPr>
            <a:r>
              <a:rPr b="1" i="1" lang="vi" sz="2400">
                <a:latin typeface="Times New Roman"/>
                <a:ea typeface="Times New Roman"/>
                <a:cs typeface="Times New Roman"/>
                <a:sym typeface="Times New Roman"/>
              </a:rPr>
              <a:t>Xây dựng mô hình hồi quy đa tuyến tính hoặc phi tuyến thể hiện đặc trưng cho mối quan hệ giữa mức năng lượng tiêu thụ điện kWh trên đầu người và các biến độc lập độc lập khác.</a:t>
            </a:r>
            <a:endParaRPr sz="3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1"/>
          <p:cNvSpPr txBox="1"/>
          <p:nvPr>
            <p:ph type="title"/>
          </p:nvPr>
        </p:nvSpPr>
        <p:spPr>
          <a:xfrm>
            <a:off x="823849" y="866775"/>
            <a:ext cx="5840719" cy="35211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b="1" lang="vi"/>
              <a:t>Xác định biến phụ thuộc: </a:t>
            </a:r>
            <a:r>
              <a:rPr lang="vi"/>
              <a:t>energy kWh per person</a:t>
            </a:r>
            <a:br>
              <a:rPr lang="vi"/>
            </a:br>
            <a:br>
              <a:rPr lang="vi"/>
            </a:br>
            <a:r>
              <a:rPr b="1" lang="vi"/>
              <a:t>Xác định biến độc lập:</a:t>
            </a:r>
            <a:endParaRPr/>
          </a:p>
        </p:txBody>
      </p:sp>
      <p:sp>
        <p:nvSpPr>
          <p:cNvPr id="634" name="Google Shape;634;p81"/>
          <p:cNvSpPr/>
          <p:nvPr/>
        </p:nvSpPr>
        <p:spPr>
          <a:xfrm>
            <a:off x="5148281" y="2968715"/>
            <a:ext cx="592016" cy="613044"/>
          </a:xfrm>
          <a:prstGeom prst="downArrow">
            <a:avLst>
              <a:gd fmla="val 50000" name="adj1"/>
              <a:gd fmla="val 50000" name="adj2"/>
            </a:avLst>
          </a:prstGeom>
          <a:solidFill>
            <a:schemeClr val="accent1"/>
          </a:solidFill>
          <a:ln cap="flat" cmpd="sng" w="25400">
            <a:solidFill>
              <a:srgbClr val="0032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2"/>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t/>
            </a:r>
            <a:endParaRPr/>
          </a:p>
        </p:txBody>
      </p:sp>
      <p:pic>
        <p:nvPicPr>
          <p:cNvPr id="640" name="Google Shape;640;p82"/>
          <p:cNvPicPr preferRelativeResize="0"/>
          <p:nvPr/>
        </p:nvPicPr>
        <p:blipFill rotWithShape="1">
          <a:blip r:embed="rId3">
            <a:alphaModFix/>
          </a:blip>
          <a:srcRect b="0" l="0" r="0" t="0"/>
          <a:stretch/>
        </p:blipFill>
        <p:spPr>
          <a:xfrm>
            <a:off x="676811" y="755625"/>
            <a:ext cx="5020605" cy="36803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3"/>
          <p:cNvSpPr txBox="1"/>
          <p:nvPr>
            <p:ph type="title"/>
          </p:nvPr>
        </p:nvSpPr>
        <p:spPr>
          <a:xfrm>
            <a:off x="775875" y="106575"/>
            <a:ext cx="65019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vi"/>
              <a:t>Loại bỏ các biến bị đa cộng tuyến</a:t>
            </a:r>
            <a:endParaRPr/>
          </a:p>
        </p:txBody>
      </p:sp>
      <p:pic>
        <p:nvPicPr>
          <p:cNvPr id="646" name="Google Shape;646;p83"/>
          <p:cNvPicPr preferRelativeResize="0"/>
          <p:nvPr/>
        </p:nvPicPr>
        <p:blipFill rotWithShape="1">
          <a:blip r:embed="rId3">
            <a:alphaModFix/>
          </a:blip>
          <a:srcRect b="0" l="0" r="0" t="0"/>
          <a:stretch/>
        </p:blipFill>
        <p:spPr>
          <a:xfrm>
            <a:off x="5082900" y="1333500"/>
            <a:ext cx="3333750" cy="2476500"/>
          </a:xfrm>
          <a:prstGeom prst="rect">
            <a:avLst/>
          </a:prstGeom>
          <a:noFill/>
          <a:ln>
            <a:noFill/>
          </a:ln>
        </p:spPr>
      </p:pic>
      <p:pic>
        <p:nvPicPr>
          <p:cNvPr id="647" name="Google Shape;647;p83"/>
          <p:cNvPicPr preferRelativeResize="0"/>
          <p:nvPr/>
        </p:nvPicPr>
        <p:blipFill rotWithShape="1">
          <a:blip r:embed="rId4">
            <a:alphaModFix/>
          </a:blip>
          <a:srcRect b="0" l="0" r="0" t="0"/>
          <a:stretch/>
        </p:blipFill>
        <p:spPr>
          <a:xfrm>
            <a:off x="951550" y="1308400"/>
            <a:ext cx="3428350" cy="2526704"/>
          </a:xfrm>
          <a:prstGeom prst="rect">
            <a:avLst/>
          </a:prstGeom>
          <a:noFill/>
          <a:ln>
            <a:noFill/>
          </a:ln>
        </p:spPr>
      </p:pic>
      <p:sp>
        <p:nvSpPr>
          <p:cNvPr id="648" name="Google Shape;648;p83"/>
          <p:cNvSpPr txBox="1"/>
          <p:nvPr>
            <p:ph type="title"/>
          </p:nvPr>
        </p:nvSpPr>
        <p:spPr>
          <a:xfrm>
            <a:off x="2251950" y="3980500"/>
            <a:ext cx="4640100" cy="902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2800"/>
              <a:buNone/>
            </a:pPr>
            <a:r>
              <a:rPr lang="vi" sz="2400"/>
              <a:t>Dùng hệ số tương quan</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4"/>
          <p:cNvSpPr txBox="1"/>
          <p:nvPr>
            <p:ph type="title"/>
          </p:nvPr>
        </p:nvSpPr>
        <p:spPr>
          <a:xfrm>
            <a:off x="775875" y="106575"/>
            <a:ext cx="6501900" cy="1282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vi"/>
              <a:t>Loại bỏ các biến bị đa cộng tuyến</a:t>
            </a:r>
            <a:endParaRPr/>
          </a:p>
        </p:txBody>
      </p:sp>
      <p:sp>
        <p:nvSpPr>
          <p:cNvPr id="654" name="Google Shape;654;p84"/>
          <p:cNvSpPr txBox="1"/>
          <p:nvPr>
            <p:ph type="title"/>
          </p:nvPr>
        </p:nvSpPr>
        <p:spPr>
          <a:xfrm>
            <a:off x="1938975" y="3980475"/>
            <a:ext cx="4640100" cy="902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2800"/>
              <a:buNone/>
            </a:pPr>
            <a:r>
              <a:rPr lang="vi" sz="2400"/>
              <a:t>Tính giá trị VIF car::vif(model)</a:t>
            </a:r>
            <a:endParaRPr sz="2400"/>
          </a:p>
        </p:txBody>
      </p:sp>
      <p:pic>
        <p:nvPicPr>
          <p:cNvPr id="655" name="Google Shape;655;p84"/>
          <p:cNvPicPr preferRelativeResize="0"/>
          <p:nvPr/>
        </p:nvPicPr>
        <p:blipFill rotWithShape="1">
          <a:blip r:embed="rId3">
            <a:alphaModFix/>
          </a:blip>
          <a:srcRect b="0" l="0" r="0" t="0"/>
          <a:stretch/>
        </p:blipFill>
        <p:spPr>
          <a:xfrm>
            <a:off x="856744" y="1670441"/>
            <a:ext cx="6229350" cy="257175"/>
          </a:xfrm>
          <a:prstGeom prst="rect">
            <a:avLst/>
          </a:prstGeom>
          <a:noFill/>
          <a:ln>
            <a:noFill/>
          </a:ln>
        </p:spPr>
      </p:pic>
      <p:sp>
        <p:nvSpPr>
          <p:cNvPr id="656" name="Google Shape;656;p84"/>
          <p:cNvSpPr/>
          <p:nvPr/>
        </p:nvSpPr>
        <p:spPr>
          <a:xfrm>
            <a:off x="3887587" y="2211543"/>
            <a:ext cx="642900" cy="767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7" name="Google Shape;657;p84"/>
          <p:cNvPicPr preferRelativeResize="0"/>
          <p:nvPr/>
        </p:nvPicPr>
        <p:blipFill rotWithShape="1">
          <a:blip r:embed="rId4">
            <a:alphaModFix/>
          </a:blip>
          <a:srcRect b="0" l="0" r="0" t="0"/>
          <a:stretch/>
        </p:blipFill>
        <p:spPr>
          <a:xfrm>
            <a:off x="3544650" y="3191332"/>
            <a:ext cx="1428750" cy="819150"/>
          </a:xfrm>
          <a:prstGeom prst="rect">
            <a:avLst/>
          </a:prstGeom>
          <a:noFill/>
          <a:ln>
            <a:noFill/>
          </a:ln>
        </p:spPr>
      </p:pic>
      <p:sp>
        <p:nvSpPr>
          <p:cNvPr id="658" name="Google Shape;658;p84"/>
          <p:cNvSpPr txBox="1"/>
          <p:nvPr/>
        </p:nvSpPr>
        <p:spPr>
          <a:xfrm>
            <a:off x="-262144" y="935314"/>
            <a:ext cx="4640100" cy="9024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chemeClr val="lt1"/>
              </a:buClr>
              <a:buSzPts val="2800"/>
              <a:buFont typeface="Montserrat"/>
              <a:buNone/>
            </a:pPr>
            <a:r>
              <a:rPr b="0" i="0" lang="vi" sz="2400" u="none" cap="none" strike="noStrike">
                <a:solidFill>
                  <a:schemeClr val="lt1"/>
                </a:solidFill>
                <a:latin typeface="Montserrat"/>
                <a:ea typeface="Montserrat"/>
                <a:cs typeface="Montserrat"/>
                <a:sym typeface="Montserrat"/>
              </a:rPr>
              <a:t>&gt; car::vif(model)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85"/>
          <p:cNvPicPr preferRelativeResize="0"/>
          <p:nvPr/>
        </p:nvPicPr>
        <p:blipFill rotWithShape="1">
          <a:blip r:embed="rId3">
            <a:alphaModFix/>
          </a:blip>
          <a:srcRect b="0" l="0" r="0" t="0"/>
          <a:stretch/>
        </p:blipFill>
        <p:spPr>
          <a:xfrm>
            <a:off x="215925" y="140425"/>
            <a:ext cx="3428351" cy="2677765"/>
          </a:xfrm>
          <a:prstGeom prst="rect">
            <a:avLst/>
          </a:prstGeom>
          <a:noFill/>
          <a:ln>
            <a:noFill/>
          </a:ln>
        </p:spPr>
      </p:pic>
      <p:sp>
        <p:nvSpPr>
          <p:cNvPr id="664" name="Google Shape;664;p85"/>
          <p:cNvSpPr txBox="1"/>
          <p:nvPr>
            <p:ph type="title"/>
          </p:nvPr>
        </p:nvSpPr>
        <p:spPr>
          <a:xfrm>
            <a:off x="215925" y="3565175"/>
            <a:ext cx="2589600" cy="902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SzPts val="2800"/>
              <a:buNone/>
            </a:pPr>
            <a:r>
              <a:rPr lang="vi" sz="2400"/>
              <a:t>Bỏ x7, x9</a:t>
            </a:r>
            <a:endParaRPr sz="2400"/>
          </a:p>
        </p:txBody>
      </p:sp>
      <p:pic>
        <p:nvPicPr>
          <p:cNvPr id="665" name="Google Shape;665;p85"/>
          <p:cNvPicPr preferRelativeResize="0"/>
          <p:nvPr/>
        </p:nvPicPr>
        <p:blipFill rotWithShape="1">
          <a:blip r:embed="rId4">
            <a:alphaModFix/>
          </a:blip>
          <a:srcRect b="0" l="0" r="0" t="0"/>
          <a:stretch/>
        </p:blipFill>
        <p:spPr>
          <a:xfrm>
            <a:off x="3764701" y="1986675"/>
            <a:ext cx="5194925" cy="2774424"/>
          </a:xfrm>
          <a:prstGeom prst="rect">
            <a:avLst/>
          </a:prstGeom>
          <a:noFill/>
          <a:ln>
            <a:noFill/>
          </a:ln>
        </p:spPr>
      </p:pic>
      <p:sp>
        <p:nvSpPr>
          <p:cNvPr id="666" name="Google Shape;666;p85"/>
          <p:cNvSpPr/>
          <p:nvPr/>
        </p:nvSpPr>
        <p:spPr>
          <a:xfrm rot="2299987">
            <a:off x="4230587" y="904701"/>
            <a:ext cx="1388673" cy="617848"/>
          </a:xfrm>
          <a:prstGeom prst="curvedDownArrow">
            <a:avLst>
              <a:gd fmla="val 25000" name="adj1"/>
              <a:gd fmla="val 50000" name="adj2"/>
              <a:gd fmla="val 3037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85"/>
          <p:cNvSpPr/>
          <p:nvPr/>
        </p:nvSpPr>
        <p:spPr>
          <a:xfrm rot="10800000">
            <a:off x="2901809" y="3776366"/>
            <a:ext cx="347400" cy="4800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85"/>
          <p:cNvSpPr txBox="1"/>
          <p:nvPr>
            <p:ph type="title"/>
          </p:nvPr>
        </p:nvSpPr>
        <p:spPr>
          <a:xfrm>
            <a:off x="4471925" y="615075"/>
            <a:ext cx="4640100" cy="902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2800"/>
              <a:buNone/>
            </a:pPr>
            <a:r>
              <a:rPr lang="vi" sz="2400"/>
              <a:t>summary(model)</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6"/>
          <p:cNvSpPr/>
          <p:nvPr/>
        </p:nvSpPr>
        <p:spPr>
          <a:xfrm rot="5400000">
            <a:off x="6138850" y="2769650"/>
            <a:ext cx="1198800" cy="671100"/>
          </a:xfrm>
          <a:prstGeom prst="bentArrow">
            <a:avLst>
              <a:gd fmla="val 25000" name="adj1"/>
              <a:gd fmla="val 22531" name="adj2"/>
              <a:gd fmla="val 25000" name="adj3"/>
              <a:gd fmla="val 44614"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4" name="Google Shape;674;p86"/>
          <p:cNvPicPr preferRelativeResize="0"/>
          <p:nvPr/>
        </p:nvPicPr>
        <p:blipFill rotWithShape="1">
          <a:blip r:embed="rId3">
            <a:alphaModFix/>
          </a:blip>
          <a:srcRect b="0" l="0" r="0" t="0"/>
          <a:stretch/>
        </p:blipFill>
        <p:spPr>
          <a:xfrm>
            <a:off x="299750" y="182725"/>
            <a:ext cx="5882776" cy="3040049"/>
          </a:xfrm>
          <a:prstGeom prst="rect">
            <a:avLst/>
          </a:prstGeom>
          <a:noFill/>
          <a:ln>
            <a:noFill/>
          </a:ln>
        </p:spPr>
      </p:pic>
      <p:sp>
        <p:nvSpPr>
          <p:cNvPr id="675" name="Google Shape;675;p86"/>
          <p:cNvSpPr txBox="1"/>
          <p:nvPr>
            <p:ph type="title"/>
          </p:nvPr>
        </p:nvSpPr>
        <p:spPr>
          <a:xfrm>
            <a:off x="455700" y="3864900"/>
            <a:ext cx="6714000" cy="97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SzPts val="2800"/>
              <a:buNone/>
            </a:pPr>
            <a:r>
              <a:rPr lang="vi" sz="2400"/>
              <a:t>Thêm (x8 +x10) bậc 3 </a:t>
            </a:r>
            <a:endParaRPr sz="2400"/>
          </a:p>
          <a:p>
            <a:pPr indent="0" lvl="0" marL="0" marR="0" rtl="0" algn="ctr">
              <a:lnSpc>
                <a:spcPct val="100000"/>
              </a:lnSpc>
              <a:spcBef>
                <a:spcPts val="0"/>
              </a:spcBef>
              <a:spcAft>
                <a:spcPts val="0"/>
              </a:spcAft>
              <a:buSzPts val="2800"/>
              <a:buNone/>
            </a:pPr>
            <a:r>
              <a:rPr lang="vi" sz="2400"/>
              <a:t>Bỏ x5</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1"/>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a:t>Nguồn dữ liệu: </a:t>
            </a:r>
            <a:endParaRPr/>
          </a:p>
          <a:p>
            <a:pPr indent="0" lvl="0" marL="0" rtl="0" algn="l">
              <a:spcBef>
                <a:spcPts val="0"/>
              </a:spcBef>
              <a:spcAft>
                <a:spcPts val="0"/>
              </a:spcAft>
              <a:buNone/>
            </a:pPr>
            <a:r>
              <a:rPr lang="vi"/>
              <a:t>https://www.kaggle.com/hussainaliarif/amazon-best-seller-june-2021-products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7"/>
          <p:cNvSpPr txBox="1"/>
          <p:nvPr>
            <p:ph type="title"/>
          </p:nvPr>
        </p:nvSpPr>
        <p:spPr>
          <a:xfrm>
            <a:off x="763350" y="183250"/>
            <a:ext cx="7194000" cy="7872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vi"/>
              <a:t>Các cột thuộc tính chọn:</a:t>
            </a:r>
            <a:endParaRPr/>
          </a:p>
        </p:txBody>
      </p:sp>
      <p:pic>
        <p:nvPicPr>
          <p:cNvPr id="681" name="Google Shape;681;p87"/>
          <p:cNvPicPr preferRelativeResize="0"/>
          <p:nvPr/>
        </p:nvPicPr>
        <p:blipFill rotWithShape="1">
          <a:blip r:embed="rId3">
            <a:alphaModFix/>
          </a:blip>
          <a:srcRect b="0" l="0" r="0" t="0"/>
          <a:stretch/>
        </p:blipFill>
        <p:spPr>
          <a:xfrm>
            <a:off x="322875" y="1019100"/>
            <a:ext cx="8568351" cy="3976600"/>
          </a:xfrm>
          <a:prstGeom prst="rect">
            <a:avLst/>
          </a:prstGeom>
          <a:noFill/>
          <a:ln cap="flat" cmpd="sng" w="38100">
            <a:solidFill>
              <a:srgbClr val="9E9E9E"/>
            </a:solidFill>
            <a:prstDash val="solid"/>
            <a:bevel/>
            <a:headEnd len="sm" w="sm" type="none"/>
            <a:tailEnd len="sm" w="sm" type="none"/>
          </a:ln>
        </p:spPr>
      </p:pic>
      <p:cxnSp>
        <p:nvCxnSpPr>
          <p:cNvPr id="682" name="Google Shape;682;p87"/>
          <p:cNvCxnSpPr/>
          <p:nvPr/>
        </p:nvCxnSpPr>
        <p:spPr>
          <a:xfrm>
            <a:off x="20175" y="1351425"/>
            <a:ext cx="302700" cy="2118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88"/>
          <p:cNvPicPr preferRelativeResize="0"/>
          <p:nvPr/>
        </p:nvPicPr>
        <p:blipFill rotWithShape="1">
          <a:blip r:embed="rId3">
            <a:alphaModFix amt="10000"/>
          </a:blip>
          <a:srcRect b="0" l="22210" r="18529" t="0"/>
          <a:stretch/>
        </p:blipFill>
        <p:spPr>
          <a:xfrm>
            <a:off x="0" y="0"/>
            <a:ext cx="4571998" cy="5143499"/>
          </a:xfrm>
          <a:prstGeom prst="rect">
            <a:avLst/>
          </a:prstGeom>
          <a:noFill/>
          <a:ln>
            <a:noFill/>
          </a:ln>
        </p:spPr>
      </p:pic>
      <p:grpSp>
        <p:nvGrpSpPr>
          <p:cNvPr id="688" name="Google Shape;688;p88"/>
          <p:cNvGrpSpPr/>
          <p:nvPr/>
        </p:nvGrpSpPr>
        <p:grpSpPr>
          <a:xfrm>
            <a:off x="5121025" y="511310"/>
            <a:ext cx="3476658" cy="4076067"/>
            <a:chOff x="0" y="-38100"/>
            <a:chExt cx="9271087" cy="10869513"/>
          </a:xfrm>
        </p:grpSpPr>
        <p:sp>
          <p:nvSpPr>
            <p:cNvPr id="689" name="Google Shape;689;p88"/>
            <p:cNvSpPr txBox="1"/>
            <p:nvPr/>
          </p:nvSpPr>
          <p:spPr>
            <a:xfrm>
              <a:off x="643376" y="10502913"/>
              <a:ext cx="1725600" cy="3285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Clr>
                  <a:srgbClr val="000000"/>
                </a:buClr>
                <a:buSzPts val="800"/>
                <a:buFont typeface="Arial"/>
                <a:buNone/>
              </a:pPr>
              <a:r>
                <a:rPr b="0" i="0" lang="vi" sz="800" u="none" cap="none" strike="noStrike">
                  <a:solidFill>
                    <a:srgbClr val="252629"/>
                  </a:solidFill>
                  <a:latin typeface="Public Sans"/>
                  <a:ea typeface="Public Sans"/>
                  <a:cs typeface="Public Sans"/>
                  <a:sym typeface="Public Sans"/>
                </a:rPr>
                <a:t>Item 1</a:t>
              </a:r>
              <a:endParaRPr b="0" i="0" sz="700" u="none" cap="none" strike="noStrike">
                <a:solidFill>
                  <a:srgbClr val="000000"/>
                </a:solidFill>
                <a:latin typeface="Arial"/>
                <a:ea typeface="Arial"/>
                <a:cs typeface="Arial"/>
                <a:sym typeface="Arial"/>
              </a:endParaRPr>
            </a:p>
          </p:txBody>
        </p:sp>
        <p:sp>
          <p:nvSpPr>
            <p:cNvPr id="690" name="Google Shape;690;p88"/>
            <p:cNvSpPr txBox="1"/>
            <p:nvPr/>
          </p:nvSpPr>
          <p:spPr>
            <a:xfrm>
              <a:off x="2368904" y="10502913"/>
              <a:ext cx="1725600" cy="3285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Clr>
                  <a:srgbClr val="000000"/>
                </a:buClr>
                <a:buSzPts val="800"/>
                <a:buFont typeface="Arial"/>
                <a:buNone/>
              </a:pPr>
              <a:r>
                <a:rPr b="0" i="0" lang="vi" sz="800" u="none" cap="none" strike="noStrike">
                  <a:solidFill>
                    <a:srgbClr val="252629"/>
                  </a:solidFill>
                  <a:latin typeface="Public Sans"/>
                  <a:ea typeface="Public Sans"/>
                  <a:cs typeface="Public Sans"/>
                  <a:sym typeface="Public Sans"/>
                </a:rPr>
                <a:t>Item 2</a:t>
              </a:r>
              <a:endParaRPr b="0" i="0" sz="700" u="none" cap="none" strike="noStrike">
                <a:solidFill>
                  <a:srgbClr val="000000"/>
                </a:solidFill>
                <a:latin typeface="Arial"/>
                <a:ea typeface="Arial"/>
                <a:cs typeface="Arial"/>
                <a:sym typeface="Arial"/>
              </a:endParaRPr>
            </a:p>
          </p:txBody>
        </p:sp>
        <p:sp>
          <p:nvSpPr>
            <p:cNvPr id="691" name="Google Shape;691;p88"/>
            <p:cNvSpPr txBox="1"/>
            <p:nvPr/>
          </p:nvSpPr>
          <p:spPr>
            <a:xfrm>
              <a:off x="4094432" y="10502913"/>
              <a:ext cx="1725600" cy="3285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Clr>
                  <a:srgbClr val="000000"/>
                </a:buClr>
                <a:buSzPts val="800"/>
                <a:buFont typeface="Arial"/>
                <a:buNone/>
              </a:pPr>
              <a:r>
                <a:rPr b="0" i="0" lang="vi" sz="800" u="none" cap="none" strike="noStrike">
                  <a:solidFill>
                    <a:srgbClr val="252629"/>
                  </a:solidFill>
                  <a:latin typeface="Public Sans"/>
                  <a:ea typeface="Public Sans"/>
                  <a:cs typeface="Public Sans"/>
                  <a:sym typeface="Public Sans"/>
                </a:rPr>
                <a:t>Item 3</a:t>
              </a:r>
              <a:endParaRPr b="0" i="0" sz="700" u="none" cap="none" strike="noStrike">
                <a:solidFill>
                  <a:srgbClr val="000000"/>
                </a:solidFill>
                <a:latin typeface="Arial"/>
                <a:ea typeface="Arial"/>
                <a:cs typeface="Arial"/>
                <a:sym typeface="Arial"/>
              </a:endParaRPr>
            </a:p>
          </p:txBody>
        </p:sp>
        <p:sp>
          <p:nvSpPr>
            <p:cNvPr id="692" name="Google Shape;692;p88"/>
            <p:cNvSpPr txBox="1"/>
            <p:nvPr/>
          </p:nvSpPr>
          <p:spPr>
            <a:xfrm>
              <a:off x="5819959" y="10502913"/>
              <a:ext cx="1725600" cy="3285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Clr>
                  <a:srgbClr val="000000"/>
                </a:buClr>
                <a:buSzPts val="800"/>
                <a:buFont typeface="Arial"/>
                <a:buNone/>
              </a:pPr>
              <a:r>
                <a:rPr b="0" i="0" lang="vi" sz="800" u="none" cap="none" strike="noStrike">
                  <a:solidFill>
                    <a:srgbClr val="252629"/>
                  </a:solidFill>
                  <a:latin typeface="Public Sans"/>
                  <a:ea typeface="Public Sans"/>
                  <a:cs typeface="Public Sans"/>
                  <a:sym typeface="Public Sans"/>
                </a:rPr>
                <a:t>Item 4</a:t>
              </a:r>
              <a:endParaRPr b="0" i="0" sz="700" u="none" cap="none" strike="noStrike">
                <a:solidFill>
                  <a:srgbClr val="000000"/>
                </a:solidFill>
                <a:latin typeface="Arial"/>
                <a:ea typeface="Arial"/>
                <a:cs typeface="Arial"/>
                <a:sym typeface="Arial"/>
              </a:endParaRPr>
            </a:p>
          </p:txBody>
        </p:sp>
        <p:sp>
          <p:nvSpPr>
            <p:cNvPr id="693" name="Google Shape;693;p88"/>
            <p:cNvSpPr txBox="1"/>
            <p:nvPr/>
          </p:nvSpPr>
          <p:spPr>
            <a:xfrm>
              <a:off x="7545487" y="10502913"/>
              <a:ext cx="1725600" cy="3285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Clr>
                  <a:srgbClr val="000000"/>
                </a:buClr>
                <a:buSzPts val="800"/>
                <a:buFont typeface="Arial"/>
                <a:buNone/>
              </a:pPr>
              <a:r>
                <a:rPr b="0" i="0" lang="vi" sz="800" u="none" cap="none" strike="noStrike">
                  <a:solidFill>
                    <a:srgbClr val="252629"/>
                  </a:solidFill>
                  <a:latin typeface="Public Sans"/>
                  <a:ea typeface="Public Sans"/>
                  <a:cs typeface="Public Sans"/>
                  <a:sym typeface="Public Sans"/>
                </a:rPr>
                <a:t>Item 5</a:t>
              </a:r>
              <a:endParaRPr b="0" i="0" sz="700" u="none" cap="none" strike="noStrike">
                <a:solidFill>
                  <a:srgbClr val="000000"/>
                </a:solidFill>
                <a:latin typeface="Arial"/>
                <a:ea typeface="Arial"/>
                <a:cs typeface="Arial"/>
                <a:sym typeface="Arial"/>
              </a:endParaRPr>
            </a:p>
          </p:txBody>
        </p:sp>
        <p:grpSp>
          <p:nvGrpSpPr>
            <p:cNvPr id="694" name="Google Shape;694;p88"/>
            <p:cNvGrpSpPr/>
            <p:nvPr/>
          </p:nvGrpSpPr>
          <p:grpSpPr>
            <a:xfrm>
              <a:off x="643376" y="152247"/>
              <a:ext cx="8627232" cy="10258773"/>
              <a:chOff x="0" y="-6350"/>
              <a:chExt cx="9198456" cy="10938024"/>
            </a:xfrm>
          </p:grpSpPr>
          <p:sp>
            <p:nvSpPr>
              <p:cNvPr id="695" name="Google Shape;695;p88"/>
              <p:cNvSpPr/>
              <p:nvPr/>
            </p:nvSpPr>
            <p:spPr>
              <a:xfrm>
                <a:off x="0" y="-6350"/>
                <a:ext cx="9198456" cy="12700"/>
              </a:xfrm>
              <a:custGeom>
                <a:rect b="b" l="l" r="r" t="t"/>
                <a:pathLst>
                  <a:path extrusionOk="0" h="12700" w="9198456">
                    <a:moveTo>
                      <a:pt x="0" y="0"/>
                    </a:moveTo>
                    <a:lnTo>
                      <a:pt x="9198456" y="0"/>
                    </a:lnTo>
                    <a:lnTo>
                      <a:pt x="9198456" y="12700"/>
                    </a:lnTo>
                    <a:lnTo>
                      <a:pt x="0" y="12700"/>
                    </a:lnTo>
                    <a:close/>
                  </a:path>
                </a:pathLst>
              </a:custGeom>
              <a:solidFill>
                <a:srgbClr val="252629"/>
              </a:solidFill>
              <a:ln>
                <a:noFill/>
              </a:ln>
            </p:spPr>
          </p:sp>
          <p:sp>
            <p:nvSpPr>
              <p:cNvPr id="696" name="Google Shape;696;p88"/>
              <p:cNvSpPr/>
              <p:nvPr/>
            </p:nvSpPr>
            <p:spPr>
              <a:xfrm>
                <a:off x="0" y="2178715"/>
                <a:ext cx="9198456" cy="12700"/>
              </a:xfrm>
              <a:custGeom>
                <a:rect b="b" l="l" r="r" t="t"/>
                <a:pathLst>
                  <a:path extrusionOk="0" h="12700" w="9198456">
                    <a:moveTo>
                      <a:pt x="0" y="0"/>
                    </a:moveTo>
                    <a:lnTo>
                      <a:pt x="9198456" y="0"/>
                    </a:lnTo>
                    <a:lnTo>
                      <a:pt x="9198456" y="12700"/>
                    </a:lnTo>
                    <a:lnTo>
                      <a:pt x="0" y="12700"/>
                    </a:lnTo>
                    <a:close/>
                  </a:path>
                </a:pathLst>
              </a:custGeom>
              <a:solidFill>
                <a:srgbClr val="252629"/>
              </a:solidFill>
              <a:ln>
                <a:noFill/>
              </a:ln>
            </p:spPr>
          </p:sp>
          <p:sp>
            <p:nvSpPr>
              <p:cNvPr id="697" name="Google Shape;697;p88"/>
              <p:cNvSpPr/>
              <p:nvPr/>
            </p:nvSpPr>
            <p:spPr>
              <a:xfrm>
                <a:off x="0" y="4363779"/>
                <a:ext cx="9198456" cy="12700"/>
              </a:xfrm>
              <a:custGeom>
                <a:rect b="b" l="l" r="r" t="t"/>
                <a:pathLst>
                  <a:path extrusionOk="0" h="12700" w="9198456">
                    <a:moveTo>
                      <a:pt x="0" y="0"/>
                    </a:moveTo>
                    <a:lnTo>
                      <a:pt x="9198456" y="0"/>
                    </a:lnTo>
                    <a:lnTo>
                      <a:pt x="9198456" y="12700"/>
                    </a:lnTo>
                    <a:lnTo>
                      <a:pt x="0" y="12700"/>
                    </a:lnTo>
                    <a:close/>
                  </a:path>
                </a:pathLst>
              </a:custGeom>
              <a:solidFill>
                <a:srgbClr val="252629"/>
              </a:solidFill>
              <a:ln>
                <a:noFill/>
              </a:ln>
            </p:spPr>
          </p:sp>
          <p:sp>
            <p:nvSpPr>
              <p:cNvPr id="698" name="Google Shape;698;p88"/>
              <p:cNvSpPr/>
              <p:nvPr/>
            </p:nvSpPr>
            <p:spPr>
              <a:xfrm>
                <a:off x="0" y="6548844"/>
                <a:ext cx="9198456" cy="12700"/>
              </a:xfrm>
              <a:custGeom>
                <a:rect b="b" l="l" r="r" t="t"/>
                <a:pathLst>
                  <a:path extrusionOk="0" h="12700" w="9198456">
                    <a:moveTo>
                      <a:pt x="0" y="0"/>
                    </a:moveTo>
                    <a:lnTo>
                      <a:pt x="9198456" y="0"/>
                    </a:lnTo>
                    <a:lnTo>
                      <a:pt x="9198456" y="12700"/>
                    </a:lnTo>
                    <a:lnTo>
                      <a:pt x="0" y="12700"/>
                    </a:lnTo>
                    <a:close/>
                  </a:path>
                </a:pathLst>
              </a:custGeom>
              <a:solidFill>
                <a:srgbClr val="252629"/>
              </a:solidFill>
              <a:ln>
                <a:noFill/>
              </a:ln>
            </p:spPr>
          </p:sp>
          <p:sp>
            <p:nvSpPr>
              <p:cNvPr id="699" name="Google Shape;699;p88"/>
              <p:cNvSpPr/>
              <p:nvPr/>
            </p:nvSpPr>
            <p:spPr>
              <a:xfrm>
                <a:off x="0" y="8733909"/>
                <a:ext cx="9198456" cy="12700"/>
              </a:xfrm>
              <a:custGeom>
                <a:rect b="b" l="l" r="r" t="t"/>
                <a:pathLst>
                  <a:path extrusionOk="0" h="12700" w="9198456">
                    <a:moveTo>
                      <a:pt x="0" y="0"/>
                    </a:moveTo>
                    <a:lnTo>
                      <a:pt x="9198456" y="0"/>
                    </a:lnTo>
                    <a:lnTo>
                      <a:pt x="9198456" y="12700"/>
                    </a:lnTo>
                    <a:lnTo>
                      <a:pt x="0" y="12700"/>
                    </a:lnTo>
                    <a:close/>
                  </a:path>
                </a:pathLst>
              </a:custGeom>
              <a:solidFill>
                <a:srgbClr val="252629"/>
              </a:solidFill>
              <a:ln>
                <a:noFill/>
              </a:ln>
            </p:spPr>
          </p:sp>
          <p:sp>
            <p:nvSpPr>
              <p:cNvPr id="700" name="Google Shape;700;p88"/>
              <p:cNvSpPr/>
              <p:nvPr/>
            </p:nvSpPr>
            <p:spPr>
              <a:xfrm>
                <a:off x="0" y="10918974"/>
                <a:ext cx="9198456" cy="12700"/>
              </a:xfrm>
              <a:custGeom>
                <a:rect b="b" l="l" r="r" t="t"/>
                <a:pathLst>
                  <a:path extrusionOk="0" h="12700" w="9198456">
                    <a:moveTo>
                      <a:pt x="0" y="0"/>
                    </a:moveTo>
                    <a:lnTo>
                      <a:pt x="9198456" y="0"/>
                    </a:lnTo>
                    <a:lnTo>
                      <a:pt x="9198456" y="12700"/>
                    </a:lnTo>
                    <a:lnTo>
                      <a:pt x="0" y="12700"/>
                    </a:lnTo>
                    <a:close/>
                  </a:path>
                </a:pathLst>
              </a:custGeom>
              <a:solidFill>
                <a:srgbClr val="252629"/>
              </a:solidFill>
              <a:ln>
                <a:noFill/>
              </a:ln>
            </p:spPr>
          </p:sp>
        </p:grpSp>
        <p:sp>
          <p:nvSpPr>
            <p:cNvPr id="701" name="Google Shape;701;p88"/>
            <p:cNvSpPr txBox="1"/>
            <p:nvPr/>
          </p:nvSpPr>
          <p:spPr>
            <a:xfrm>
              <a:off x="0" y="-38100"/>
              <a:ext cx="507900" cy="3285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Clr>
                  <a:srgbClr val="000000"/>
                </a:buClr>
                <a:buSzPts val="800"/>
                <a:buFont typeface="Arial"/>
                <a:buNone/>
              </a:pPr>
              <a:r>
                <a:rPr b="0" i="0" lang="vi" sz="800" u="none" cap="none" strike="noStrike">
                  <a:solidFill>
                    <a:srgbClr val="252629"/>
                  </a:solidFill>
                  <a:latin typeface="Public Sans"/>
                  <a:ea typeface="Public Sans"/>
                  <a:cs typeface="Public Sans"/>
                  <a:sym typeface="Public Sans"/>
                </a:rPr>
                <a:t>125 </a:t>
              </a:r>
              <a:endParaRPr b="0" i="0" sz="700" u="none" cap="none" strike="noStrike">
                <a:solidFill>
                  <a:srgbClr val="000000"/>
                </a:solidFill>
                <a:latin typeface="Arial"/>
                <a:ea typeface="Arial"/>
                <a:cs typeface="Arial"/>
                <a:sym typeface="Arial"/>
              </a:endParaRPr>
            </a:p>
          </p:txBody>
        </p:sp>
        <p:sp>
          <p:nvSpPr>
            <p:cNvPr id="702" name="Google Shape;702;p88"/>
            <p:cNvSpPr txBox="1"/>
            <p:nvPr/>
          </p:nvSpPr>
          <p:spPr>
            <a:xfrm>
              <a:off x="3516" y="2011369"/>
              <a:ext cx="504300" cy="3285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Clr>
                  <a:srgbClr val="000000"/>
                </a:buClr>
                <a:buSzPts val="800"/>
                <a:buFont typeface="Arial"/>
                <a:buNone/>
              </a:pPr>
              <a:r>
                <a:rPr b="0" i="0" lang="vi" sz="800" u="none" cap="none" strike="noStrike">
                  <a:solidFill>
                    <a:srgbClr val="252629"/>
                  </a:solidFill>
                  <a:latin typeface="Public Sans"/>
                  <a:ea typeface="Public Sans"/>
                  <a:cs typeface="Public Sans"/>
                  <a:sym typeface="Public Sans"/>
                </a:rPr>
                <a:t>100 </a:t>
              </a:r>
              <a:endParaRPr b="0" i="0" sz="700" u="none" cap="none" strike="noStrike">
                <a:solidFill>
                  <a:srgbClr val="000000"/>
                </a:solidFill>
                <a:latin typeface="Arial"/>
                <a:ea typeface="Arial"/>
                <a:cs typeface="Arial"/>
                <a:sym typeface="Arial"/>
              </a:endParaRPr>
            </a:p>
          </p:txBody>
        </p:sp>
        <p:sp>
          <p:nvSpPr>
            <p:cNvPr id="703" name="Google Shape;703;p88"/>
            <p:cNvSpPr txBox="1"/>
            <p:nvPr/>
          </p:nvSpPr>
          <p:spPr>
            <a:xfrm>
              <a:off x="109192" y="4060837"/>
              <a:ext cx="398700" cy="3285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Clr>
                  <a:srgbClr val="000000"/>
                </a:buClr>
                <a:buSzPts val="800"/>
                <a:buFont typeface="Arial"/>
                <a:buNone/>
              </a:pPr>
              <a:r>
                <a:rPr b="0" i="0" lang="vi" sz="800" u="none" cap="none" strike="noStrike">
                  <a:solidFill>
                    <a:srgbClr val="252629"/>
                  </a:solidFill>
                  <a:latin typeface="Public Sans"/>
                  <a:ea typeface="Public Sans"/>
                  <a:cs typeface="Public Sans"/>
                  <a:sym typeface="Public Sans"/>
                </a:rPr>
                <a:t>75 </a:t>
              </a:r>
              <a:endParaRPr b="0" i="0" sz="700" u="none" cap="none" strike="noStrike">
                <a:solidFill>
                  <a:srgbClr val="000000"/>
                </a:solidFill>
                <a:latin typeface="Arial"/>
                <a:ea typeface="Arial"/>
                <a:cs typeface="Arial"/>
                <a:sym typeface="Arial"/>
              </a:endParaRPr>
            </a:p>
          </p:txBody>
        </p:sp>
        <p:sp>
          <p:nvSpPr>
            <p:cNvPr id="704" name="Google Shape;704;p88"/>
            <p:cNvSpPr txBox="1"/>
            <p:nvPr/>
          </p:nvSpPr>
          <p:spPr>
            <a:xfrm>
              <a:off x="106090" y="6110306"/>
              <a:ext cx="401700" cy="3285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Clr>
                  <a:srgbClr val="000000"/>
                </a:buClr>
                <a:buSzPts val="800"/>
                <a:buFont typeface="Arial"/>
                <a:buNone/>
              </a:pPr>
              <a:r>
                <a:rPr b="0" i="0" lang="vi" sz="800" u="none" cap="none" strike="noStrike">
                  <a:solidFill>
                    <a:srgbClr val="252629"/>
                  </a:solidFill>
                  <a:latin typeface="Public Sans"/>
                  <a:ea typeface="Public Sans"/>
                  <a:cs typeface="Public Sans"/>
                  <a:sym typeface="Public Sans"/>
                </a:rPr>
                <a:t>50 </a:t>
              </a:r>
              <a:endParaRPr b="0" i="0" sz="700" u="none" cap="none" strike="noStrike">
                <a:solidFill>
                  <a:srgbClr val="000000"/>
                </a:solidFill>
                <a:latin typeface="Arial"/>
                <a:ea typeface="Arial"/>
                <a:cs typeface="Arial"/>
                <a:sym typeface="Arial"/>
              </a:endParaRPr>
            </a:p>
          </p:txBody>
        </p:sp>
        <p:sp>
          <p:nvSpPr>
            <p:cNvPr id="705" name="Google Shape;705;p88"/>
            <p:cNvSpPr txBox="1"/>
            <p:nvPr/>
          </p:nvSpPr>
          <p:spPr>
            <a:xfrm>
              <a:off x="110433" y="8159775"/>
              <a:ext cx="397500" cy="3285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Clr>
                  <a:srgbClr val="000000"/>
                </a:buClr>
                <a:buSzPts val="800"/>
                <a:buFont typeface="Arial"/>
                <a:buNone/>
              </a:pPr>
              <a:r>
                <a:rPr b="0" i="0" lang="vi" sz="800" u="none" cap="none" strike="noStrike">
                  <a:solidFill>
                    <a:srgbClr val="252629"/>
                  </a:solidFill>
                  <a:latin typeface="Public Sans"/>
                  <a:ea typeface="Public Sans"/>
                  <a:cs typeface="Public Sans"/>
                  <a:sym typeface="Public Sans"/>
                </a:rPr>
                <a:t>25 </a:t>
              </a:r>
              <a:endParaRPr b="0" i="0" sz="700" u="none" cap="none" strike="noStrike">
                <a:solidFill>
                  <a:srgbClr val="000000"/>
                </a:solidFill>
                <a:latin typeface="Arial"/>
                <a:ea typeface="Arial"/>
                <a:cs typeface="Arial"/>
                <a:sym typeface="Arial"/>
              </a:endParaRPr>
            </a:p>
          </p:txBody>
        </p:sp>
        <p:sp>
          <p:nvSpPr>
            <p:cNvPr id="706" name="Google Shape;706;p88"/>
            <p:cNvSpPr txBox="1"/>
            <p:nvPr/>
          </p:nvSpPr>
          <p:spPr>
            <a:xfrm>
              <a:off x="279599" y="10209243"/>
              <a:ext cx="228300" cy="3285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Clr>
                  <a:srgbClr val="000000"/>
                </a:buClr>
                <a:buSzPts val="800"/>
                <a:buFont typeface="Arial"/>
                <a:buNone/>
              </a:pPr>
              <a:r>
                <a:rPr b="0" i="0" lang="vi" sz="800" u="none" cap="none" strike="noStrike">
                  <a:solidFill>
                    <a:srgbClr val="252629"/>
                  </a:solidFill>
                  <a:latin typeface="Public Sans"/>
                  <a:ea typeface="Public Sans"/>
                  <a:cs typeface="Public Sans"/>
                  <a:sym typeface="Public Sans"/>
                </a:rPr>
                <a:t>0 </a:t>
              </a:r>
              <a:endParaRPr b="0" i="0" sz="700" u="none" cap="none" strike="noStrike">
                <a:solidFill>
                  <a:srgbClr val="000000"/>
                </a:solidFill>
                <a:latin typeface="Arial"/>
                <a:ea typeface="Arial"/>
                <a:cs typeface="Arial"/>
                <a:sym typeface="Arial"/>
              </a:endParaRPr>
            </a:p>
          </p:txBody>
        </p:sp>
        <p:grpSp>
          <p:nvGrpSpPr>
            <p:cNvPr id="707" name="Google Shape;707;p88"/>
            <p:cNvGrpSpPr/>
            <p:nvPr/>
          </p:nvGrpSpPr>
          <p:grpSpPr>
            <a:xfrm>
              <a:off x="1506100" y="240178"/>
              <a:ext cx="6901786" cy="10164886"/>
              <a:chOff x="919846" y="87403"/>
              <a:chExt cx="7358765" cy="10837921"/>
            </a:xfrm>
          </p:grpSpPr>
          <p:sp>
            <p:nvSpPr>
              <p:cNvPr id="708" name="Google Shape;708;p88"/>
              <p:cNvSpPr/>
              <p:nvPr/>
            </p:nvSpPr>
            <p:spPr>
              <a:xfrm>
                <a:off x="919846" y="87403"/>
                <a:ext cx="7358765" cy="10837921"/>
              </a:xfrm>
              <a:custGeom>
                <a:rect b="b" l="l" r="r" t="t"/>
                <a:pathLst>
                  <a:path extrusionOk="0" h="10837921" w="7358765">
                    <a:moveTo>
                      <a:pt x="0" y="10837921"/>
                    </a:moveTo>
                    <a:lnTo>
                      <a:pt x="0" y="8215843"/>
                    </a:lnTo>
                    <a:lnTo>
                      <a:pt x="1839691" y="6817402"/>
                    </a:lnTo>
                    <a:lnTo>
                      <a:pt x="3679382" y="3583506"/>
                    </a:lnTo>
                    <a:lnTo>
                      <a:pt x="5519073" y="3408701"/>
                    </a:lnTo>
                    <a:lnTo>
                      <a:pt x="7358764" y="0"/>
                    </a:lnTo>
                    <a:lnTo>
                      <a:pt x="7358764" y="10837921"/>
                    </a:lnTo>
                    <a:close/>
                  </a:path>
                </a:pathLst>
              </a:custGeom>
              <a:solidFill>
                <a:srgbClr val="A19C95"/>
              </a:solidFill>
              <a:ln>
                <a:noFill/>
              </a:ln>
            </p:spPr>
          </p:sp>
          <p:sp>
            <p:nvSpPr>
              <p:cNvPr id="709" name="Google Shape;709;p88"/>
              <p:cNvSpPr/>
              <p:nvPr/>
            </p:nvSpPr>
            <p:spPr>
              <a:xfrm>
                <a:off x="919846" y="3758311"/>
                <a:ext cx="7358765" cy="7167013"/>
              </a:xfrm>
              <a:custGeom>
                <a:rect b="b" l="l" r="r" t="t"/>
                <a:pathLst>
                  <a:path extrusionOk="0" h="7167013" w="7358765">
                    <a:moveTo>
                      <a:pt x="0" y="7167013"/>
                    </a:moveTo>
                    <a:lnTo>
                      <a:pt x="0" y="6118181"/>
                    </a:lnTo>
                    <a:lnTo>
                      <a:pt x="1839691" y="5768571"/>
                    </a:lnTo>
                    <a:lnTo>
                      <a:pt x="3679382" y="2097663"/>
                    </a:lnTo>
                    <a:lnTo>
                      <a:pt x="5519073" y="3233896"/>
                    </a:lnTo>
                    <a:lnTo>
                      <a:pt x="7358764" y="0"/>
                    </a:lnTo>
                    <a:lnTo>
                      <a:pt x="7358764" y="7167013"/>
                    </a:lnTo>
                    <a:close/>
                  </a:path>
                </a:pathLst>
              </a:custGeom>
              <a:solidFill>
                <a:srgbClr val="252629"/>
              </a:solidFill>
              <a:ln>
                <a:noFill/>
              </a:ln>
            </p:spPr>
          </p:sp>
          <p:sp>
            <p:nvSpPr>
              <p:cNvPr id="710" name="Google Shape;710;p88"/>
              <p:cNvSpPr/>
              <p:nvPr/>
            </p:nvSpPr>
            <p:spPr>
              <a:xfrm>
                <a:off x="919846" y="7604025"/>
                <a:ext cx="7358765" cy="3321299"/>
              </a:xfrm>
              <a:custGeom>
                <a:rect b="b" l="l" r="r" t="t"/>
                <a:pathLst>
                  <a:path extrusionOk="0" h="3321299" w="7358765">
                    <a:moveTo>
                      <a:pt x="0" y="3321299"/>
                    </a:moveTo>
                    <a:lnTo>
                      <a:pt x="0" y="3321299"/>
                    </a:lnTo>
                    <a:lnTo>
                      <a:pt x="1839691" y="2272467"/>
                    </a:lnTo>
                    <a:lnTo>
                      <a:pt x="3679382" y="0"/>
                    </a:lnTo>
                    <a:lnTo>
                      <a:pt x="5519073" y="699221"/>
                    </a:lnTo>
                    <a:lnTo>
                      <a:pt x="7358764" y="524416"/>
                    </a:lnTo>
                    <a:lnTo>
                      <a:pt x="7358764" y="3321299"/>
                    </a:lnTo>
                    <a:close/>
                  </a:path>
                </a:pathLst>
              </a:custGeom>
              <a:solidFill>
                <a:srgbClr val="252629"/>
              </a:solidFill>
              <a:ln>
                <a:noFill/>
              </a:ln>
            </p:spPr>
          </p:sp>
        </p:grpSp>
      </p:grpSp>
      <p:sp>
        <p:nvSpPr>
          <p:cNvPr id="711" name="Google Shape;711;p88"/>
          <p:cNvSpPr txBox="1"/>
          <p:nvPr/>
        </p:nvSpPr>
        <p:spPr>
          <a:xfrm>
            <a:off x="522449" y="397080"/>
            <a:ext cx="3359400" cy="384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2500"/>
              <a:buFont typeface="Arial"/>
              <a:buNone/>
            </a:pPr>
            <a:r>
              <a:rPr b="0" i="0" lang="vi" sz="2500" u="none" cap="none" strike="noStrike">
                <a:solidFill>
                  <a:srgbClr val="252629"/>
                </a:solidFill>
                <a:latin typeface="Vollkorn"/>
                <a:ea typeface="Vollkorn"/>
                <a:cs typeface="Vollkorn"/>
                <a:sym typeface="Vollkorn"/>
              </a:rPr>
              <a:t>Đổi tên cột:</a:t>
            </a:r>
            <a:endParaRPr b="0" i="0" sz="700" u="none" cap="none" strike="noStrike">
              <a:solidFill>
                <a:srgbClr val="000000"/>
              </a:solidFill>
              <a:latin typeface="Arial"/>
              <a:ea typeface="Arial"/>
              <a:cs typeface="Arial"/>
              <a:sym typeface="Arial"/>
            </a:endParaRPr>
          </a:p>
        </p:txBody>
      </p:sp>
      <p:graphicFrame>
        <p:nvGraphicFramePr>
          <p:cNvPr id="712" name="Google Shape;712;p88"/>
          <p:cNvGraphicFramePr/>
          <p:nvPr/>
        </p:nvGraphicFramePr>
        <p:xfrm>
          <a:off x="75463" y="1310175"/>
          <a:ext cx="3000000" cy="3000000"/>
        </p:xfrm>
        <a:graphic>
          <a:graphicData uri="http://schemas.openxmlformats.org/drawingml/2006/table">
            <a:tbl>
              <a:tblPr>
                <a:noFill/>
                <a:tableStyleId>{95F1DCD4-AD7F-4B5F-8E47-B9A420E3794E}</a:tableStyleId>
              </a:tblPr>
              <a:tblGrid>
                <a:gridCol w="3679500"/>
                <a:gridCol w="667150"/>
              </a:tblGrid>
              <a:tr h="441925">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Age</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x1</a:t>
                      </a:r>
                      <a:endParaRPr sz="1700" u="none" cap="none" strike="noStrike"/>
                    </a:p>
                  </a:txBody>
                  <a:tcPr marT="91425" marB="91425" marR="91425" marL="91425"/>
                </a:tc>
              </a:tr>
              <a:tr h="441925">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Number of occupants</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x2</a:t>
                      </a:r>
                      <a:endParaRPr sz="1700" u="none" cap="none" strike="noStrike"/>
                    </a:p>
                  </a:txBody>
                  <a:tcPr marT="91425" marB="91425" marR="91425" marL="91425"/>
                </a:tc>
              </a:tr>
              <a:tr h="441925">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Number of floor</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x4</a:t>
                      </a:r>
                      <a:endParaRPr sz="1700" u="none" cap="none" strike="noStrike"/>
                    </a:p>
                  </a:txBody>
                  <a:tcPr marT="91425" marB="91425" marR="91425" marL="91425"/>
                </a:tc>
              </a:tr>
              <a:tr h="441925">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minimum electricity consumption</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x6</a:t>
                      </a:r>
                      <a:endParaRPr sz="1700" u="none" cap="none" strike="noStrike"/>
                    </a:p>
                  </a:txBody>
                  <a:tcPr marT="91425" marB="91425" marR="91425" marL="91425"/>
                </a:tc>
              </a:tr>
              <a:tr h="441925">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electricity water heater</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x8</a:t>
                      </a:r>
                      <a:endParaRPr sz="1700" u="none" cap="none" strike="noStrike"/>
                    </a:p>
                  </a:txBody>
                  <a:tcPr marT="91425" marB="91425" marR="91425" marL="91425"/>
                </a:tc>
              </a:tr>
              <a:tr h="453725">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energy oeroerson</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x10</a:t>
                      </a:r>
                      <a:endParaRPr sz="1700" u="none" cap="none" strike="noStrike"/>
                    </a:p>
                  </a:txBody>
                  <a:tcPr marT="91425" marB="91425" marR="91425" marL="91425"/>
                </a:tc>
              </a:tr>
              <a:tr h="441925">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energy kWh per person</a:t>
                      </a:r>
                      <a:endParaRPr sz="17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700"/>
                        <a:buFont typeface="Arial"/>
                        <a:buNone/>
                      </a:pPr>
                      <a:r>
                        <a:rPr lang="vi" sz="1700" u="none" cap="none" strike="noStrike"/>
                        <a:t>y</a:t>
                      </a:r>
                      <a:endParaRPr sz="1700" u="none" cap="none" strike="noStrike"/>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629"/>
        </a:solidFill>
      </p:bgPr>
    </p:bg>
    <p:spTree>
      <p:nvGrpSpPr>
        <p:cNvPr id="716" name="Shape 716"/>
        <p:cNvGrpSpPr/>
        <p:nvPr/>
      </p:nvGrpSpPr>
      <p:grpSpPr>
        <a:xfrm>
          <a:off x="0" y="0"/>
          <a:ext cx="0" cy="0"/>
          <a:chOff x="0" y="0"/>
          <a:chExt cx="0" cy="0"/>
        </a:xfrm>
      </p:grpSpPr>
      <p:grpSp>
        <p:nvGrpSpPr>
          <p:cNvPr id="717" name="Google Shape;717;p89"/>
          <p:cNvGrpSpPr/>
          <p:nvPr/>
        </p:nvGrpSpPr>
        <p:grpSpPr>
          <a:xfrm>
            <a:off x="455600" y="1351328"/>
            <a:ext cx="1606891" cy="2720496"/>
            <a:chOff x="0" y="0"/>
            <a:chExt cx="9187486" cy="4332000"/>
          </a:xfrm>
        </p:grpSpPr>
        <p:sp>
          <p:nvSpPr>
            <p:cNvPr id="718" name="Google Shape;718;p89"/>
            <p:cNvSpPr/>
            <p:nvPr/>
          </p:nvSpPr>
          <p:spPr>
            <a:xfrm>
              <a:off x="0" y="0"/>
              <a:ext cx="12600" cy="43320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89"/>
            <p:cNvSpPr txBox="1"/>
            <p:nvPr/>
          </p:nvSpPr>
          <p:spPr>
            <a:xfrm>
              <a:off x="1721986" y="542153"/>
              <a:ext cx="7465500" cy="325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500"/>
                <a:buFont typeface="Arial"/>
                <a:buNone/>
              </a:pPr>
              <a:r>
                <a:rPr b="0" i="0" lang="vi" sz="3500" u="none" cap="none" strike="noStrike">
                  <a:solidFill>
                    <a:srgbClr val="FFFFFF"/>
                  </a:solidFill>
                  <a:latin typeface="Public Sans"/>
                  <a:ea typeface="Public Sans"/>
                  <a:cs typeface="Public Sans"/>
                  <a:sym typeface="Public Sans"/>
                </a:rPr>
                <a:t>Bảng dữ liệu</a:t>
              </a:r>
              <a:r>
                <a:rPr b="0" i="0" lang="vi" sz="2000" u="none" cap="none" strike="noStrike">
                  <a:solidFill>
                    <a:srgbClr val="FFFFFF"/>
                  </a:solidFill>
                  <a:latin typeface="Public Sans"/>
                  <a:ea typeface="Public Sans"/>
                  <a:cs typeface="Public Sans"/>
                  <a:sym typeface="Public Sans"/>
                </a:rPr>
                <a:t> </a:t>
              </a:r>
              <a:endParaRPr b="0" i="0" sz="700" u="none" cap="none" strike="noStrike">
                <a:solidFill>
                  <a:srgbClr val="000000"/>
                </a:solidFill>
                <a:latin typeface="Arial"/>
                <a:ea typeface="Arial"/>
                <a:cs typeface="Arial"/>
                <a:sym typeface="Arial"/>
              </a:endParaRPr>
            </a:p>
          </p:txBody>
        </p:sp>
      </p:grpSp>
      <p:pic>
        <p:nvPicPr>
          <p:cNvPr id="720" name="Google Shape;720;p89"/>
          <p:cNvPicPr preferRelativeResize="0"/>
          <p:nvPr/>
        </p:nvPicPr>
        <p:blipFill rotWithShape="1">
          <a:blip r:embed="rId3">
            <a:alphaModFix/>
          </a:blip>
          <a:srcRect b="0" l="0" r="0" t="0"/>
          <a:stretch/>
        </p:blipFill>
        <p:spPr>
          <a:xfrm>
            <a:off x="2062500" y="1270875"/>
            <a:ext cx="6796926" cy="3101652"/>
          </a:xfrm>
          <a:prstGeom prst="flowChartDocumen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90"/>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26" name="Google Shape;726;p90"/>
          <p:cNvSpPr txBox="1"/>
          <p:nvPr>
            <p:ph type="title"/>
          </p:nvPr>
        </p:nvSpPr>
        <p:spPr>
          <a:xfrm>
            <a:off x="611625" y="811200"/>
            <a:ext cx="3544200" cy="35211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b="1" lang="vi" sz="4800"/>
              <a:t>R </a:t>
            </a:r>
            <a:endParaRPr sz="4800"/>
          </a:p>
        </p:txBody>
      </p:sp>
      <p:pic>
        <p:nvPicPr>
          <p:cNvPr id="727" name="Google Shape;727;p90"/>
          <p:cNvPicPr preferRelativeResize="0"/>
          <p:nvPr/>
        </p:nvPicPr>
        <p:blipFill rotWithShape="1">
          <a:blip r:embed="rId4">
            <a:alphaModFix/>
          </a:blip>
          <a:srcRect b="0" l="0" r="0" t="0"/>
          <a:stretch/>
        </p:blipFill>
        <p:spPr>
          <a:xfrm>
            <a:off x="3874854" y="0"/>
            <a:ext cx="5269143"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629"/>
        </a:solidFill>
      </p:bgPr>
    </p:bg>
    <p:spTree>
      <p:nvGrpSpPr>
        <p:cNvPr id="731" name="Shape 731"/>
        <p:cNvGrpSpPr/>
        <p:nvPr/>
      </p:nvGrpSpPr>
      <p:grpSpPr>
        <a:xfrm>
          <a:off x="0" y="0"/>
          <a:ext cx="0" cy="0"/>
          <a:chOff x="0" y="0"/>
          <a:chExt cx="0" cy="0"/>
        </a:xfrm>
      </p:grpSpPr>
      <p:grpSp>
        <p:nvGrpSpPr>
          <p:cNvPr id="732" name="Google Shape;732;p91"/>
          <p:cNvGrpSpPr/>
          <p:nvPr/>
        </p:nvGrpSpPr>
        <p:grpSpPr>
          <a:xfrm>
            <a:off x="647850" y="2745575"/>
            <a:ext cx="7671742" cy="1873827"/>
            <a:chOff x="0" y="0"/>
            <a:chExt cx="20041125" cy="5472625"/>
          </a:xfrm>
        </p:grpSpPr>
        <p:sp>
          <p:nvSpPr>
            <p:cNvPr id="733" name="Google Shape;733;p91"/>
            <p:cNvSpPr/>
            <p:nvPr/>
          </p:nvSpPr>
          <p:spPr>
            <a:xfrm>
              <a:off x="0" y="0"/>
              <a:ext cx="12600" cy="43320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91"/>
            <p:cNvSpPr txBox="1"/>
            <p:nvPr/>
          </p:nvSpPr>
          <p:spPr>
            <a:xfrm>
              <a:off x="852526" y="438896"/>
              <a:ext cx="19188599" cy="5033729"/>
            </a:xfrm>
            <a:prstGeom prst="rect">
              <a:avLst/>
            </a:prstGeom>
            <a:noFill/>
            <a:ln>
              <a:noFill/>
            </a:ln>
          </p:spPr>
          <p:txBody>
            <a:bodyPr anchorCtr="0" anchor="t" bIns="0" lIns="0" spcFirstLastPara="1" rIns="0" wrap="square" tIns="0">
              <a:spAutoFit/>
            </a:bodyPr>
            <a:lstStyle/>
            <a:p>
              <a:pPr indent="-355600" lvl="0" marL="457200" marR="0" rtl="0" algn="l">
                <a:lnSpc>
                  <a:spcPct val="140000"/>
                </a:lnSpc>
                <a:spcBef>
                  <a:spcPts val="0"/>
                </a:spcBef>
                <a:spcAft>
                  <a:spcPts val="0"/>
                </a:spcAft>
                <a:buClr>
                  <a:srgbClr val="FFFFFF"/>
                </a:buClr>
                <a:buSzPts val="2000"/>
                <a:buFont typeface="Public Sans"/>
                <a:buChar char="-"/>
              </a:pPr>
              <a:r>
                <a:rPr b="0" i="0" lang="vi" sz="2000" u="none" cap="none" strike="noStrike">
                  <a:solidFill>
                    <a:srgbClr val="FFFFFF"/>
                  </a:solidFill>
                  <a:latin typeface="Public Sans"/>
                  <a:ea typeface="Public Sans"/>
                  <a:cs typeface="Public Sans"/>
                  <a:sym typeface="Public Sans"/>
                </a:rPr>
                <a:t>Mô hình có ý nghĩa thống kê.</a:t>
              </a:r>
              <a:endParaRPr b="0" i="0" sz="2000" u="none" cap="none" strike="noStrike">
                <a:solidFill>
                  <a:srgbClr val="FFFFFF"/>
                </a:solidFill>
                <a:latin typeface="Public Sans"/>
                <a:ea typeface="Public Sans"/>
                <a:cs typeface="Public Sans"/>
                <a:sym typeface="Public Sans"/>
              </a:endParaRPr>
            </a:p>
            <a:p>
              <a:pPr indent="-355600" lvl="0" marL="457200" marR="0" rtl="0" algn="l">
                <a:lnSpc>
                  <a:spcPct val="140000"/>
                </a:lnSpc>
                <a:spcBef>
                  <a:spcPts val="0"/>
                </a:spcBef>
                <a:spcAft>
                  <a:spcPts val="0"/>
                </a:spcAft>
                <a:buClr>
                  <a:srgbClr val="FFFFFF"/>
                </a:buClr>
                <a:buSzPts val="2000"/>
                <a:buFont typeface="Public Sans"/>
                <a:buChar char="-"/>
              </a:pPr>
              <a:r>
                <a:rPr b="0" i="0" lang="vi" sz="2000" u="none" cap="none" strike="noStrike">
                  <a:solidFill>
                    <a:srgbClr val="FFFFFF"/>
                  </a:solidFill>
                  <a:latin typeface="Public Sans"/>
                  <a:ea typeface="Public Sans"/>
                  <a:cs typeface="Public Sans"/>
                  <a:sym typeface="Public Sans"/>
                </a:rPr>
                <a:t>Có 31.64% giá trị của y có thế giải thích được bằng các giá trị của x</a:t>
              </a:r>
              <a:endParaRPr b="0" i="0" sz="2000" u="none" cap="none" strike="noStrike">
                <a:solidFill>
                  <a:srgbClr val="FFFFFF"/>
                </a:solidFill>
                <a:latin typeface="Public Sans"/>
                <a:ea typeface="Public Sans"/>
                <a:cs typeface="Public Sans"/>
                <a:sym typeface="Public Sans"/>
              </a:endParaRPr>
            </a:p>
            <a:p>
              <a:pPr indent="-355600" lvl="0" marL="457200" marR="0" rtl="0" algn="l">
                <a:lnSpc>
                  <a:spcPct val="140000"/>
                </a:lnSpc>
                <a:spcBef>
                  <a:spcPts val="0"/>
                </a:spcBef>
                <a:spcAft>
                  <a:spcPts val="0"/>
                </a:spcAft>
                <a:buClr>
                  <a:srgbClr val="FFFFFF"/>
                </a:buClr>
                <a:buSzPts val="2000"/>
                <a:buFont typeface="Public Sans"/>
                <a:buChar char="-"/>
              </a:pPr>
              <a:r>
                <a:rPr b="0" i="0" lang="vi" sz="2000" u="none" cap="none" strike="noStrike">
                  <a:solidFill>
                    <a:srgbClr val="FFFFFF"/>
                  </a:solidFill>
                  <a:latin typeface="Public Sans"/>
                  <a:ea typeface="Public Sans"/>
                  <a:cs typeface="Public Sans"/>
                  <a:sym typeface="Public Sans"/>
                </a:rPr>
                <a:t>Mức độ phù hợp của mô hình: 0.283</a:t>
              </a:r>
              <a:endParaRPr/>
            </a:p>
          </p:txBody>
        </p:sp>
      </p:grpSp>
      <p:pic>
        <p:nvPicPr>
          <p:cNvPr id="735" name="Google Shape;735;p91"/>
          <p:cNvPicPr preferRelativeResize="0"/>
          <p:nvPr/>
        </p:nvPicPr>
        <p:blipFill rotWithShape="1">
          <a:blip r:embed="rId3">
            <a:alphaModFix/>
          </a:blip>
          <a:srcRect b="0" l="0" r="0" t="0"/>
          <a:stretch/>
        </p:blipFill>
        <p:spPr>
          <a:xfrm>
            <a:off x="484689" y="760425"/>
            <a:ext cx="7998067" cy="1488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629"/>
        </a:solidFill>
      </p:bgPr>
    </p:bg>
    <p:spTree>
      <p:nvGrpSpPr>
        <p:cNvPr id="739" name="Shape 739"/>
        <p:cNvGrpSpPr/>
        <p:nvPr/>
      </p:nvGrpSpPr>
      <p:grpSpPr>
        <a:xfrm>
          <a:off x="0" y="0"/>
          <a:ext cx="0" cy="0"/>
          <a:chOff x="0" y="0"/>
          <a:chExt cx="0" cy="0"/>
        </a:xfrm>
      </p:grpSpPr>
      <p:grpSp>
        <p:nvGrpSpPr>
          <p:cNvPr id="740" name="Google Shape;740;p92"/>
          <p:cNvGrpSpPr/>
          <p:nvPr/>
        </p:nvGrpSpPr>
        <p:grpSpPr>
          <a:xfrm>
            <a:off x="2829525" y="485275"/>
            <a:ext cx="6150254" cy="4262361"/>
            <a:chOff x="0" y="0"/>
            <a:chExt cx="13716000" cy="10172700"/>
          </a:xfrm>
        </p:grpSpPr>
        <p:sp>
          <p:nvSpPr>
            <p:cNvPr id="741" name="Google Shape;741;p92"/>
            <p:cNvSpPr/>
            <p:nvPr/>
          </p:nvSpPr>
          <p:spPr>
            <a:xfrm>
              <a:off x="0" y="0"/>
              <a:ext cx="13716000" cy="10172700"/>
            </a:xfrm>
            <a:custGeom>
              <a:rect b="b" l="l" r="r" t="t"/>
              <a:pathLst>
                <a:path extrusionOk="0" h="10172700" w="13716000">
                  <a:moveTo>
                    <a:pt x="0" y="0"/>
                  </a:moveTo>
                  <a:lnTo>
                    <a:pt x="13716000" y="0"/>
                  </a:lnTo>
                  <a:lnTo>
                    <a:pt x="13716000" y="10172700"/>
                  </a:lnTo>
                  <a:lnTo>
                    <a:pt x="0" y="10172700"/>
                  </a:lnTo>
                  <a:close/>
                </a:path>
              </a:pathLst>
            </a:custGeom>
            <a:blipFill rotWithShape="1">
              <a:blip r:embed="rId3">
                <a:alphaModFix/>
              </a:blip>
              <a:stretch>
                <a:fillRect b="-386" l="0" r="0" t="-387"/>
              </a:stretch>
            </a:blipFill>
            <a:ln>
              <a:noFill/>
            </a:ln>
          </p:spPr>
        </p:sp>
        <p:sp>
          <p:nvSpPr>
            <p:cNvPr id="742" name="Google Shape;742;p92"/>
            <p:cNvSpPr/>
            <p:nvPr/>
          </p:nvSpPr>
          <p:spPr>
            <a:xfrm>
              <a:off x="393700" y="615950"/>
              <a:ext cx="12941300" cy="9107742"/>
            </a:xfrm>
            <a:custGeom>
              <a:rect b="b" l="l" r="r" t="t"/>
              <a:pathLst>
                <a:path extrusionOk="0"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rotWithShape="1">
              <a:blip r:embed="rId4">
                <a:alphaModFix/>
              </a:blip>
              <a:stretch>
                <a:fillRect b="4417" l="308" r="208" t="6048"/>
              </a:stretch>
            </a:blip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3" name="Google Shape;743;p92"/>
          <p:cNvGrpSpPr/>
          <p:nvPr/>
        </p:nvGrpSpPr>
        <p:grpSpPr>
          <a:xfrm>
            <a:off x="647860" y="1759517"/>
            <a:ext cx="2232802" cy="1624500"/>
            <a:chOff x="0" y="0"/>
            <a:chExt cx="5954140" cy="4332000"/>
          </a:xfrm>
        </p:grpSpPr>
        <p:sp>
          <p:nvSpPr>
            <p:cNvPr id="744" name="Google Shape;744;p92"/>
            <p:cNvSpPr/>
            <p:nvPr/>
          </p:nvSpPr>
          <p:spPr>
            <a:xfrm>
              <a:off x="0" y="0"/>
              <a:ext cx="12600" cy="43320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92"/>
            <p:cNvSpPr txBox="1"/>
            <p:nvPr/>
          </p:nvSpPr>
          <p:spPr>
            <a:xfrm>
              <a:off x="888640" y="1755578"/>
              <a:ext cx="5065500" cy="820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000"/>
                <a:buFont typeface="Arial"/>
                <a:buNone/>
              </a:pPr>
              <a:r>
                <a:rPr b="0" i="0" lang="vi" sz="2000" u="none" cap="none" strike="noStrike">
                  <a:solidFill>
                    <a:srgbClr val="FFFFFF"/>
                  </a:solidFill>
                  <a:latin typeface="Public Sans"/>
                  <a:ea typeface="Public Sans"/>
                  <a:cs typeface="Public Sans"/>
                  <a:sym typeface="Public Sans"/>
                </a:rPr>
                <a:t>p-value</a:t>
              </a:r>
              <a:endParaRPr b="0" i="0" sz="700" u="none" cap="none" strike="noStrike">
                <a:solidFill>
                  <a:srgbClr val="000000"/>
                </a:solidFill>
                <a:latin typeface="Arial"/>
                <a:ea typeface="Arial"/>
                <a:cs typeface="Arial"/>
                <a:sym typeface="Arial"/>
              </a:endParaRPr>
            </a:p>
          </p:txBody>
        </p:sp>
      </p:grpSp>
      <p:pic>
        <p:nvPicPr>
          <p:cNvPr id="746" name="Google Shape;746;p92"/>
          <p:cNvPicPr preferRelativeResize="0"/>
          <p:nvPr/>
        </p:nvPicPr>
        <p:blipFill rotWithShape="1">
          <a:blip r:embed="rId5">
            <a:alphaModFix/>
          </a:blip>
          <a:srcRect b="0" l="0" r="0" t="0"/>
          <a:stretch/>
        </p:blipFill>
        <p:spPr>
          <a:xfrm>
            <a:off x="3018975" y="923450"/>
            <a:ext cx="5790699" cy="3489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629"/>
        </a:solidFill>
      </p:bgPr>
    </p:bg>
    <p:spTree>
      <p:nvGrpSpPr>
        <p:cNvPr id="750" name="Shape 750"/>
        <p:cNvGrpSpPr/>
        <p:nvPr/>
      </p:nvGrpSpPr>
      <p:grpSpPr>
        <a:xfrm>
          <a:off x="0" y="0"/>
          <a:ext cx="0" cy="0"/>
          <a:chOff x="0" y="0"/>
          <a:chExt cx="0" cy="0"/>
        </a:xfrm>
      </p:grpSpPr>
      <p:grpSp>
        <p:nvGrpSpPr>
          <p:cNvPr id="751" name="Google Shape;751;p93"/>
          <p:cNvGrpSpPr/>
          <p:nvPr/>
        </p:nvGrpSpPr>
        <p:grpSpPr>
          <a:xfrm>
            <a:off x="2829525" y="485275"/>
            <a:ext cx="6150254" cy="4262361"/>
            <a:chOff x="0" y="0"/>
            <a:chExt cx="13716000" cy="10172700"/>
          </a:xfrm>
        </p:grpSpPr>
        <p:sp>
          <p:nvSpPr>
            <p:cNvPr id="752" name="Google Shape;752;p93"/>
            <p:cNvSpPr/>
            <p:nvPr/>
          </p:nvSpPr>
          <p:spPr>
            <a:xfrm>
              <a:off x="0" y="0"/>
              <a:ext cx="13716000" cy="10172700"/>
            </a:xfrm>
            <a:custGeom>
              <a:rect b="b" l="l" r="r" t="t"/>
              <a:pathLst>
                <a:path extrusionOk="0" h="10172700" w="13716000">
                  <a:moveTo>
                    <a:pt x="0" y="0"/>
                  </a:moveTo>
                  <a:lnTo>
                    <a:pt x="13716000" y="0"/>
                  </a:lnTo>
                  <a:lnTo>
                    <a:pt x="13716000" y="10172700"/>
                  </a:lnTo>
                  <a:lnTo>
                    <a:pt x="0" y="10172700"/>
                  </a:lnTo>
                  <a:close/>
                </a:path>
              </a:pathLst>
            </a:custGeom>
            <a:blipFill rotWithShape="1">
              <a:blip r:embed="rId3">
                <a:alphaModFix/>
              </a:blip>
              <a:stretch>
                <a:fillRect b="-386" l="0" r="0" t="-387"/>
              </a:stretch>
            </a:blipFill>
            <a:ln>
              <a:noFill/>
            </a:ln>
          </p:spPr>
        </p:sp>
        <p:sp>
          <p:nvSpPr>
            <p:cNvPr id="753" name="Google Shape;753;p93"/>
            <p:cNvSpPr/>
            <p:nvPr/>
          </p:nvSpPr>
          <p:spPr>
            <a:xfrm>
              <a:off x="393700" y="615950"/>
              <a:ext cx="12941300" cy="9107742"/>
            </a:xfrm>
            <a:custGeom>
              <a:rect b="b" l="l" r="r" t="t"/>
              <a:pathLst>
                <a:path extrusionOk="0" h="9107742" w="12941300">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rotWithShape="1">
              <a:blip r:embed="rId4">
                <a:alphaModFix/>
              </a:blip>
              <a:stretch>
                <a:fillRect b="4417" l="308" r="208" t="6048"/>
              </a:stretch>
            </a:blip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 name="Google Shape;754;p93"/>
          <p:cNvGrpSpPr/>
          <p:nvPr/>
        </p:nvGrpSpPr>
        <p:grpSpPr>
          <a:xfrm>
            <a:off x="647860" y="1759517"/>
            <a:ext cx="2232802" cy="1624500"/>
            <a:chOff x="0" y="0"/>
            <a:chExt cx="5954140" cy="4332000"/>
          </a:xfrm>
        </p:grpSpPr>
        <p:sp>
          <p:nvSpPr>
            <p:cNvPr id="755" name="Google Shape;755;p93"/>
            <p:cNvSpPr/>
            <p:nvPr/>
          </p:nvSpPr>
          <p:spPr>
            <a:xfrm>
              <a:off x="0" y="0"/>
              <a:ext cx="12600" cy="43320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93"/>
            <p:cNvSpPr txBox="1"/>
            <p:nvPr/>
          </p:nvSpPr>
          <p:spPr>
            <a:xfrm>
              <a:off x="888640" y="1755578"/>
              <a:ext cx="5065500" cy="820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000"/>
                <a:buFont typeface="Arial"/>
                <a:buNone/>
              </a:pPr>
              <a:r>
                <a:rPr b="0" i="0" lang="vi" sz="2000" u="none" cap="none" strike="noStrike">
                  <a:solidFill>
                    <a:srgbClr val="FFFFFF"/>
                  </a:solidFill>
                  <a:latin typeface="Public Sans"/>
                  <a:ea typeface="Public Sans"/>
                  <a:cs typeface="Public Sans"/>
                  <a:sym typeface="Public Sans"/>
                </a:rPr>
                <a:t>Estimate</a:t>
              </a:r>
              <a:endParaRPr b="0" i="0" sz="700" u="none" cap="none" strike="noStrike">
                <a:solidFill>
                  <a:srgbClr val="000000"/>
                </a:solidFill>
                <a:latin typeface="Arial"/>
                <a:ea typeface="Arial"/>
                <a:cs typeface="Arial"/>
                <a:sym typeface="Arial"/>
              </a:endParaRPr>
            </a:p>
          </p:txBody>
        </p:sp>
      </p:grpSp>
      <p:pic>
        <p:nvPicPr>
          <p:cNvPr id="757" name="Google Shape;757;p93"/>
          <p:cNvPicPr preferRelativeResize="0"/>
          <p:nvPr/>
        </p:nvPicPr>
        <p:blipFill rotWithShape="1">
          <a:blip r:embed="rId5">
            <a:alphaModFix/>
          </a:blip>
          <a:srcRect b="0" l="0" r="0" t="0"/>
          <a:stretch/>
        </p:blipFill>
        <p:spPr>
          <a:xfrm>
            <a:off x="3018975" y="923450"/>
            <a:ext cx="5790699" cy="3489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9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63" name="Google Shape;763;p94"/>
          <p:cNvSpPr txBox="1"/>
          <p:nvPr>
            <p:ph type="title"/>
          </p:nvPr>
        </p:nvSpPr>
        <p:spPr>
          <a:xfrm>
            <a:off x="611625" y="811200"/>
            <a:ext cx="3544200" cy="35211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b="1" lang="vi" sz="4800"/>
              <a:t>EXECL </a:t>
            </a:r>
            <a:endParaRPr sz="4800"/>
          </a:p>
        </p:txBody>
      </p:sp>
      <p:pic>
        <p:nvPicPr>
          <p:cNvPr id="764" name="Google Shape;764;p94"/>
          <p:cNvPicPr preferRelativeResize="0"/>
          <p:nvPr/>
        </p:nvPicPr>
        <p:blipFill rotWithShape="1">
          <a:blip r:embed="rId4">
            <a:alphaModFix/>
          </a:blip>
          <a:srcRect b="0" l="0" r="0" t="0"/>
          <a:stretch/>
        </p:blipFill>
        <p:spPr>
          <a:xfrm>
            <a:off x="3523943" y="0"/>
            <a:ext cx="5620215" cy="5143500"/>
          </a:xfrm>
          <a:prstGeom prst="rect">
            <a:avLst/>
          </a:prstGeom>
          <a:noFill/>
          <a:ln>
            <a:noFill/>
          </a:ln>
        </p:spPr>
      </p:pic>
      <p:pic>
        <p:nvPicPr>
          <p:cNvPr id="765" name="Google Shape;765;p94"/>
          <p:cNvPicPr preferRelativeResize="0"/>
          <p:nvPr/>
        </p:nvPicPr>
        <p:blipFill rotWithShape="1">
          <a:blip r:embed="rId5">
            <a:alphaModFix/>
          </a:blip>
          <a:srcRect b="0" l="0" r="0" t="0"/>
          <a:stretch/>
        </p:blipFill>
        <p:spPr>
          <a:xfrm>
            <a:off x="1123144" y="3099267"/>
            <a:ext cx="1047896" cy="30484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629"/>
        </a:solidFill>
      </p:bgPr>
    </p:bg>
    <p:spTree>
      <p:nvGrpSpPr>
        <p:cNvPr id="769" name="Shape 769"/>
        <p:cNvGrpSpPr/>
        <p:nvPr/>
      </p:nvGrpSpPr>
      <p:grpSpPr>
        <a:xfrm>
          <a:off x="0" y="0"/>
          <a:ext cx="0" cy="0"/>
          <a:chOff x="0" y="0"/>
          <a:chExt cx="0" cy="0"/>
        </a:xfrm>
      </p:grpSpPr>
      <p:sp>
        <p:nvSpPr>
          <p:cNvPr id="770" name="Google Shape;770;p95"/>
          <p:cNvSpPr txBox="1"/>
          <p:nvPr/>
        </p:nvSpPr>
        <p:spPr>
          <a:xfrm>
            <a:off x="782954" y="2831050"/>
            <a:ext cx="7757700" cy="2462700"/>
          </a:xfrm>
          <a:prstGeom prst="rect">
            <a:avLst/>
          </a:prstGeom>
          <a:noFill/>
          <a:ln>
            <a:noFill/>
          </a:ln>
        </p:spPr>
        <p:txBody>
          <a:bodyPr anchorCtr="0" anchor="t" bIns="0" lIns="0" spcFirstLastPara="1" rIns="0" wrap="square" tIns="0">
            <a:spAutoFit/>
          </a:bodyPr>
          <a:lstStyle/>
          <a:p>
            <a:pPr indent="-355600" lvl="0" marL="457200" marR="0" rtl="0" algn="l">
              <a:lnSpc>
                <a:spcPct val="140000"/>
              </a:lnSpc>
              <a:spcBef>
                <a:spcPts val="0"/>
              </a:spcBef>
              <a:spcAft>
                <a:spcPts val="0"/>
              </a:spcAft>
              <a:buClr>
                <a:srgbClr val="FFFFFF"/>
              </a:buClr>
              <a:buSzPts val="2000"/>
              <a:buFont typeface="Public Sans"/>
              <a:buChar char="-"/>
            </a:pPr>
            <a:r>
              <a:rPr b="0" i="0" lang="vi" sz="2000" u="none" cap="none" strike="noStrike">
                <a:solidFill>
                  <a:srgbClr val="FFFFFF"/>
                </a:solidFill>
                <a:latin typeface="Public Sans"/>
                <a:ea typeface="Public Sans"/>
                <a:cs typeface="Public Sans"/>
                <a:sym typeface="Public Sans"/>
              </a:rPr>
              <a:t>Chỉ 34.64% trường hợp giá trị của y được giải thích bằng các biến độc lập</a:t>
            </a:r>
            <a:endParaRPr b="0" i="0" sz="2000" u="none" cap="none" strike="noStrike">
              <a:solidFill>
                <a:srgbClr val="FFFFFF"/>
              </a:solidFill>
              <a:latin typeface="Public Sans"/>
              <a:ea typeface="Public Sans"/>
              <a:cs typeface="Public Sans"/>
              <a:sym typeface="Public Sans"/>
            </a:endParaRPr>
          </a:p>
          <a:p>
            <a:pPr indent="-355600" lvl="0" marL="457200" marR="0" rtl="0" algn="l">
              <a:lnSpc>
                <a:spcPct val="140000"/>
              </a:lnSpc>
              <a:spcBef>
                <a:spcPts val="0"/>
              </a:spcBef>
              <a:spcAft>
                <a:spcPts val="0"/>
              </a:spcAft>
              <a:buClr>
                <a:srgbClr val="FFFFFF"/>
              </a:buClr>
              <a:buSzPts val="2000"/>
              <a:buFont typeface="Public Sans"/>
              <a:buChar char="-"/>
            </a:pPr>
            <a:r>
              <a:rPr b="0" i="0" lang="vi" sz="2000" u="none" cap="none" strike="noStrike">
                <a:solidFill>
                  <a:srgbClr val="FFFFFF"/>
                </a:solidFill>
                <a:latin typeface="Public Sans"/>
                <a:ea typeface="Public Sans"/>
                <a:cs typeface="Public Sans"/>
                <a:sym typeface="Public Sans"/>
              </a:rPr>
              <a:t>Mức độ phù hợp của mô hình là 0.2830</a:t>
            </a:r>
            <a:endParaRPr b="0" i="0" sz="2000" u="none" cap="none" strike="noStrike">
              <a:solidFill>
                <a:srgbClr val="FFFFFF"/>
              </a:solidFill>
              <a:latin typeface="Public Sans"/>
              <a:ea typeface="Public Sans"/>
              <a:cs typeface="Public Sans"/>
              <a:sym typeface="Public Sans"/>
            </a:endParaRPr>
          </a:p>
          <a:p>
            <a:pPr indent="-355600" lvl="0" marL="457200" marR="0" rtl="0" algn="l">
              <a:lnSpc>
                <a:spcPct val="140000"/>
              </a:lnSpc>
              <a:spcBef>
                <a:spcPts val="0"/>
              </a:spcBef>
              <a:spcAft>
                <a:spcPts val="0"/>
              </a:spcAft>
              <a:buClr>
                <a:srgbClr val="FFFFFF"/>
              </a:buClr>
              <a:buSzPts val="2000"/>
              <a:buFont typeface="Public Sans"/>
              <a:buChar char="-"/>
            </a:pPr>
            <a:r>
              <a:rPr b="0" i="0" lang="vi" sz="2000" u="none" cap="none" strike="noStrike">
                <a:solidFill>
                  <a:srgbClr val="FFFFFF"/>
                </a:solidFill>
                <a:latin typeface="Public Sans"/>
                <a:ea typeface="Public Sans"/>
                <a:cs typeface="Public Sans"/>
                <a:sym typeface="Public Sans"/>
              </a:rPr>
              <a:t>Các giá trị thực tế giảm trung bình 509952 đơn vị so với đường hồi quy.</a:t>
            </a:r>
            <a:endParaRPr b="0" i="0" sz="2000" u="none" cap="none" strike="noStrike">
              <a:solidFill>
                <a:srgbClr val="FFFFFF"/>
              </a:solidFill>
              <a:latin typeface="Public Sans"/>
              <a:ea typeface="Public Sans"/>
              <a:cs typeface="Public Sans"/>
              <a:sym typeface="Public Sans"/>
            </a:endParaRPr>
          </a:p>
          <a:p>
            <a:pPr indent="0" lvl="0" marL="0" marR="0" rtl="0" algn="l">
              <a:lnSpc>
                <a:spcPct val="140000"/>
              </a:lnSpc>
              <a:spcBef>
                <a:spcPts val="0"/>
              </a:spcBef>
              <a:spcAft>
                <a:spcPts val="0"/>
              </a:spcAft>
              <a:buClr>
                <a:srgbClr val="000000"/>
              </a:buClr>
              <a:buSzPts val="2000"/>
              <a:buFont typeface="Arial"/>
              <a:buNone/>
            </a:pPr>
            <a:r>
              <a:t/>
            </a:r>
            <a:endParaRPr b="0" i="0" sz="2000" u="none" cap="none" strike="noStrike">
              <a:solidFill>
                <a:srgbClr val="FFFFFF"/>
              </a:solidFill>
              <a:latin typeface="Public Sans"/>
              <a:ea typeface="Public Sans"/>
              <a:cs typeface="Public Sans"/>
              <a:sym typeface="Public Sans"/>
            </a:endParaRPr>
          </a:p>
        </p:txBody>
      </p:sp>
      <p:pic>
        <p:nvPicPr>
          <p:cNvPr id="771" name="Google Shape;771;p95"/>
          <p:cNvPicPr preferRelativeResize="0"/>
          <p:nvPr/>
        </p:nvPicPr>
        <p:blipFill rotWithShape="1">
          <a:blip r:embed="rId3">
            <a:alphaModFix/>
          </a:blip>
          <a:srcRect b="0" l="0" r="0" t="0"/>
          <a:stretch/>
        </p:blipFill>
        <p:spPr>
          <a:xfrm>
            <a:off x="2147350" y="321263"/>
            <a:ext cx="4610100" cy="1933575"/>
          </a:xfrm>
          <a:prstGeom prst="rect">
            <a:avLst/>
          </a:prstGeom>
          <a:noFill/>
          <a:ln>
            <a:noFill/>
          </a:ln>
        </p:spPr>
      </p:pic>
      <p:sp>
        <p:nvSpPr>
          <p:cNvPr id="772" name="Google Shape;772;p95"/>
          <p:cNvSpPr/>
          <p:nvPr/>
        </p:nvSpPr>
        <p:spPr>
          <a:xfrm flipH="1" rot="-5400000">
            <a:off x="4441603" y="960156"/>
            <a:ext cx="21600" cy="34122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629"/>
        </a:solidFill>
      </p:bgPr>
    </p:bg>
    <p:spTree>
      <p:nvGrpSpPr>
        <p:cNvPr id="776" name="Shape 776"/>
        <p:cNvGrpSpPr/>
        <p:nvPr/>
      </p:nvGrpSpPr>
      <p:grpSpPr>
        <a:xfrm>
          <a:off x="0" y="0"/>
          <a:ext cx="0" cy="0"/>
          <a:chOff x="0" y="0"/>
          <a:chExt cx="0" cy="0"/>
        </a:xfrm>
      </p:grpSpPr>
      <p:grpSp>
        <p:nvGrpSpPr>
          <p:cNvPr id="777" name="Google Shape;777;p96"/>
          <p:cNvGrpSpPr/>
          <p:nvPr/>
        </p:nvGrpSpPr>
        <p:grpSpPr>
          <a:xfrm>
            <a:off x="647875" y="1759525"/>
            <a:ext cx="8039357" cy="3100846"/>
            <a:chOff x="0" y="0"/>
            <a:chExt cx="5335030" cy="4332000"/>
          </a:xfrm>
        </p:grpSpPr>
        <p:sp>
          <p:nvSpPr>
            <p:cNvPr id="778" name="Google Shape;778;p96"/>
            <p:cNvSpPr/>
            <p:nvPr/>
          </p:nvSpPr>
          <p:spPr>
            <a:xfrm>
              <a:off x="0" y="0"/>
              <a:ext cx="12600" cy="43320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96"/>
            <p:cNvSpPr txBox="1"/>
            <p:nvPr/>
          </p:nvSpPr>
          <p:spPr>
            <a:xfrm>
              <a:off x="269530" y="2430961"/>
              <a:ext cx="5065500" cy="1242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000"/>
                <a:buFont typeface="Arial"/>
                <a:buNone/>
              </a:pPr>
              <a:r>
                <a:rPr b="0" i="0" lang="vi" sz="2000" u="none" cap="none" strike="noStrike">
                  <a:solidFill>
                    <a:srgbClr val="FFFFFF"/>
                  </a:solidFill>
                  <a:latin typeface="Public Sans"/>
                  <a:ea typeface="Public Sans"/>
                  <a:cs typeface="Public Sans"/>
                  <a:sym typeface="Public Sans"/>
                </a:rPr>
                <a:t>SSE rất lớn </a:t>
              </a:r>
              <a:endParaRPr b="0" i="0" sz="2000" u="none" cap="none" strike="noStrike">
                <a:solidFill>
                  <a:srgbClr val="FFFFFF"/>
                </a:solidFill>
                <a:latin typeface="Public Sans"/>
                <a:ea typeface="Public Sans"/>
                <a:cs typeface="Public Sans"/>
                <a:sym typeface="Public Sans"/>
              </a:endParaRPr>
            </a:p>
            <a:p>
              <a:pPr indent="0" lvl="0" marL="0" marR="0" rtl="0" algn="l">
                <a:lnSpc>
                  <a:spcPct val="140000"/>
                </a:lnSpc>
                <a:spcBef>
                  <a:spcPts val="0"/>
                </a:spcBef>
                <a:spcAft>
                  <a:spcPts val="0"/>
                </a:spcAft>
                <a:buClr>
                  <a:srgbClr val="000000"/>
                </a:buClr>
                <a:buSzPts val="2000"/>
                <a:buFont typeface="Arial"/>
                <a:buNone/>
              </a:pPr>
              <a:r>
                <a:rPr b="0" i="0" lang="vi" sz="2000" u="none" cap="none" strike="noStrike">
                  <a:solidFill>
                    <a:srgbClr val="FFFFFF"/>
                  </a:solidFill>
                  <a:latin typeface="Public Sans"/>
                  <a:ea typeface="Public Sans"/>
                  <a:cs typeface="Public Sans"/>
                  <a:sym typeface="Public Sans"/>
                </a:rPr>
                <a:t>&gt; Giá trị dự đoán qua mô hình nằm xa so với giá trị thực tế.</a:t>
              </a:r>
              <a:endParaRPr b="0" i="0" sz="700" u="none" cap="none" strike="noStrike">
                <a:solidFill>
                  <a:srgbClr val="000000"/>
                </a:solidFill>
                <a:latin typeface="Arial"/>
                <a:ea typeface="Arial"/>
                <a:cs typeface="Arial"/>
                <a:sym typeface="Arial"/>
              </a:endParaRPr>
            </a:p>
          </p:txBody>
        </p:sp>
      </p:grpSp>
      <p:pic>
        <p:nvPicPr>
          <p:cNvPr id="780" name="Google Shape;780;p96"/>
          <p:cNvPicPr preferRelativeResize="0"/>
          <p:nvPr/>
        </p:nvPicPr>
        <p:blipFill rotWithShape="1">
          <a:blip r:embed="rId3">
            <a:alphaModFix/>
          </a:blip>
          <a:srcRect b="0" l="0" r="0" t="0"/>
          <a:stretch/>
        </p:blipFill>
        <p:spPr>
          <a:xfrm>
            <a:off x="648000" y="170913"/>
            <a:ext cx="8039100" cy="1362075"/>
          </a:xfrm>
          <a:prstGeom prst="rect">
            <a:avLst/>
          </a:prstGeom>
          <a:noFill/>
          <a:ln>
            <a:noFill/>
          </a:ln>
        </p:spPr>
      </p:pic>
      <p:sp>
        <p:nvSpPr>
          <p:cNvPr id="781" name="Google Shape;781;p96"/>
          <p:cNvSpPr txBox="1"/>
          <p:nvPr/>
        </p:nvSpPr>
        <p:spPr>
          <a:xfrm>
            <a:off x="1054029" y="2025232"/>
            <a:ext cx="7633200" cy="88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000"/>
              <a:buFont typeface="Arial"/>
              <a:buNone/>
            </a:pPr>
            <a:r>
              <a:rPr b="0" i="0" lang="vi" sz="2000" u="none" cap="none" strike="noStrike">
                <a:solidFill>
                  <a:srgbClr val="FFFFFF"/>
                </a:solidFill>
                <a:latin typeface="Public Sans"/>
                <a:ea typeface="Public Sans"/>
                <a:cs typeface="Public Sans"/>
                <a:sym typeface="Public Sans"/>
              </a:rPr>
              <a:t>Significance F &lt; 0.05</a:t>
            </a:r>
            <a:endParaRPr b="0" i="0" sz="2000" u="none" cap="none" strike="noStrike">
              <a:solidFill>
                <a:srgbClr val="FFFFFF"/>
              </a:solidFill>
              <a:latin typeface="Public Sans"/>
              <a:ea typeface="Public Sans"/>
              <a:cs typeface="Public Sans"/>
              <a:sym typeface="Public Sans"/>
            </a:endParaRPr>
          </a:p>
          <a:p>
            <a:pPr indent="0" lvl="0" marL="0" marR="0" rtl="0" algn="l">
              <a:lnSpc>
                <a:spcPct val="140000"/>
              </a:lnSpc>
              <a:spcBef>
                <a:spcPts val="0"/>
              </a:spcBef>
              <a:spcAft>
                <a:spcPts val="0"/>
              </a:spcAft>
              <a:buClr>
                <a:srgbClr val="000000"/>
              </a:buClr>
              <a:buSzPts val="2000"/>
              <a:buFont typeface="Arial"/>
              <a:buNone/>
            </a:pPr>
            <a:r>
              <a:rPr b="0" i="0" lang="vi" sz="2000" u="none" cap="none" strike="noStrike">
                <a:solidFill>
                  <a:srgbClr val="FFFFFF"/>
                </a:solidFill>
                <a:latin typeface="Public Sans"/>
                <a:ea typeface="Public Sans"/>
                <a:cs typeface="Public Sans"/>
                <a:sym typeface="Public Sans"/>
              </a:rPr>
              <a:t>&gt; Mô hình có ý nghĩa thống kê</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2"/>
          <p:cNvSpPr txBox="1"/>
          <p:nvPr>
            <p:ph type="title"/>
          </p:nvPr>
        </p:nvSpPr>
        <p:spPr>
          <a:xfrm>
            <a:off x="600900" y="381100"/>
            <a:ext cx="4587000" cy="3521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vi"/>
              <a:t>Mô tả dữ liệu: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446" name="Google Shape;446;p52"/>
          <p:cNvPicPr preferRelativeResize="0"/>
          <p:nvPr/>
        </p:nvPicPr>
        <p:blipFill>
          <a:blip r:embed="rId3">
            <a:alphaModFix/>
          </a:blip>
          <a:stretch>
            <a:fillRect/>
          </a:stretch>
        </p:blipFill>
        <p:spPr>
          <a:xfrm>
            <a:off x="121950" y="1509450"/>
            <a:ext cx="8900099" cy="34673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629"/>
        </a:solidFill>
      </p:bgPr>
    </p:bg>
    <p:spTree>
      <p:nvGrpSpPr>
        <p:cNvPr id="785" name="Shape 785"/>
        <p:cNvGrpSpPr/>
        <p:nvPr/>
      </p:nvGrpSpPr>
      <p:grpSpPr>
        <a:xfrm>
          <a:off x="0" y="0"/>
          <a:ext cx="0" cy="0"/>
          <a:chOff x="0" y="0"/>
          <a:chExt cx="0" cy="0"/>
        </a:xfrm>
      </p:grpSpPr>
      <p:sp>
        <p:nvSpPr>
          <p:cNvPr id="786" name="Google Shape;786;p97"/>
          <p:cNvSpPr/>
          <p:nvPr/>
        </p:nvSpPr>
        <p:spPr>
          <a:xfrm>
            <a:off x="647860" y="1759517"/>
            <a:ext cx="4800" cy="16245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7" name="Google Shape;787;p97"/>
          <p:cNvPicPr preferRelativeResize="0"/>
          <p:nvPr/>
        </p:nvPicPr>
        <p:blipFill rotWithShape="1">
          <a:blip r:embed="rId3">
            <a:alphaModFix/>
          </a:blip>
          <a:srcRect b="0" l="0" r="0" t="0"/>
          <a:stretch/>
        </p:blipFill>
        <p:spPr>
          <a:xfrm>
            <a:off x="652575" y="478250"/>
            <a:ext cx="5353200" cy="4019700"/>
          </a:xfrm>
          <a:prstGeom prst="flowChartAlternateProcess">
            <a:avLst/>
          </a:prstGeom>
          <a:noFill/>
          <a:ln>
            <a:noFill/>
          </a:ln>
        </p:spPr>
      </p:pic>
      <p:pic>
        <p:nvPicPr>
          <p:cNvPr id="788" name="Google Shape;788;p97"/>
          <p:cNvPicPr preferRelativeResize="0"/>
          <p:nvPr/>
        </p:nvPicPr>
        <p:blipFill rotWithShape="1">
          <a:blip r:embed="rId4">
            <a:alphaModFix/>
          </a:blip>
          <a:srcRect b="0" l="0" r="0" t="0"/>
          <a:stretch/>
        </p:blipFill>
        <p:spPr>
          <a:xfrm>
            <a:off x="8334878" y="323126"/>
            <a:ext cx="313093" cy="31024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629"/>
        </a:solidFill>
      </p:bgPr>
    </p:bg>
    <p:spTree>
      <p:nvGrpSpPr>
        <p:cNvPr id="792" name="Shape 792"/>
        <p:cNvGrpSpPr/>
        <p:nvPr/>
      </p:nvGrpSpPr>
      <p:grpSpPr>
        <a:xfrm>
          <a:off x="0" y="0"/>
          <a:ext cx="0" cy="0"/>
          <a:chOff x="0" y="0"/>
          <a:chExt cx="0" cy="0"/>
        </a:xfrm>
      </p:grpSpPr>
      <p:grpSp>
        <p:nvGrpSpPr>
          <p:cNvPr id="793" name="Google Shape;793;p98"/>
          <p:cNvGrpSpPr/>
          <p:nvPr/>
        </p:nvGrpSpPr>
        <p:grpSpPr>
          <a:xfrm>
            <a:off x="635900" y="192550"/>
            <a:ext cx="8039357" cy="2237925"/>
            <a:chOff x="0" y="0"/>
            <a:chExt cx="5335030" cy="4770679"/>
          </a:xfrm>
        </p:grpSpPr>
        <p:sp>
          <p:nvSpPr>
            <p:cNvPr id="794" name="Google Shape;794;p98"/>
            <p:cNvSpPr/>
            <p:nvPr/>
          </p:nvSpPr>
          <p:spPr>
            <a:xfrm>
              <a:off x="0" y="0"/>
              <a:ext cx="30340" cy="4770679"/>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98"/>
            <p:cNvSpPr txBox="1"/>
            <p:nvPr/>
          </p:nvSpPr>
          <p:spPr>
            <a:xfrm>
              <a:off x="269530" y="2430962"/>
              <a:ext cx="5065500" cy="215857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000"/>
                <a:buFont typeface="Arial"/>
                <a:buNone/>
              </a:pPr>
              <a:r>
                <a:rPr b="0" i="0" lang="vi" sz="2000" u="none" cap="none" strike="noStrike">
                  <a:solidFill>
                    <a:srgbClr val="FFFFFF"/>
                  </a:solidFill>
                  <a:latin typeface="Public Sans"/>
                  <a:ea typeface="Public Sans"/>
                  <a:cs typeface="Public Sans"/>
                  <a:sym typeface="Public Sans"/>
                </a:rPr>
                <a:t>Khoảng tin cậy 95% &gt; Phản ánh khoảng dao động của biến độc lập.</a:t>
              </a:r>
              <a:endParaRPr b="0" i="0" sz="700" u="none" cap="none" strike="noStrike">
                <a:solidFill>
                  <a:srgbClr val="000000"/>
                </a:solidFill>
                <a:latin typeface="Arial"/>
                <a:ea typeface="Arial"/>
                <a:cs typeface="Arial"/>
                <a:sym typeface="Arial"/>
              </a:endParaRPr>
            </a:p>
          </p:txBody>
        </p:sp>
      </p:grpSp>
      <p:sp>
        <p:nvSpPr>
          <p:cNvPr id="796" name="Google Shape;796;p98"/>
          <p:cNvSpPr txBox="1"/>
          <p:nvPr/>
        </p:nvSpPr>
        <p:spPr>
          <a:xfrm>
            <a:off x="1012749" y="268006"/>
            <a:ext cx="7633200" cy="58169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000"/>
              <a:buFont typeface="Arial"/>
              <a:buNone/>
            </a:pPr>
            <a:r>
              <a:rPr b="0" i="0" lang="vi" sz="2000" u="none" cap="none" strike="noStrike">
                <a:solidFill>
                  <a:srgbClr val="FFFFFF"/>
                </a:solidFill>
                <a:latin typeface="Public Sans"/>
                <a:ea typeface="Public Sans"/>
                <a:cs typeface="Public Sans"/>
                <a:sym typeface="Public Sans"/>
              </a:rPr>
              <a:t>Hệ số Coefficients &gt; Xây dựng mô hình</a:t>
            </a:r>
            <a:endParaRPr b="0" i="0" sz="700" u="none" cap="none" strike="noStrike">
              <a:solidFill>
                <a:srgbClr val="000000"/>
              </a:solidFill>
              <a:latin typeface="Arial"/>
              <a:ea typeface="Arial"/>
              <a:cs typeface="Arial"/>
              <a:sym typeface="Arial"/>
            </a:endParaRPr>
          </a:p>
        </p:txBody>
      </p:sp>
      <p:pic>
        <p:nvPicPr>
          <p:cNvPr id="797" name="Google Shape;797;p98"/>
          <p:cNvPicPr preferRelativeResize="0"/>
          <p:nvPr/>
        </p:nvPicPr>
        <p:blipFill rotWithShape="1">
          <a:blip r:embed="rId3">
            <a:alphaModFix/>
          </a:blip>
          <a:srcRect b="0" l="0" r="0" t="0"/>
          <a:stretch/>
        </p:blipFill>
        <p:spPr>
          <a:xfrm>
            <a:off x="89713" y="2713025"/>
            <a:ext cx="8964576" cy="2298400"/>
          </a:xfrm>
          <a:prstGeom prst="rect">
            <a:avLst/>
          </a:prstGeom>
          <a:noFill/>
          <a:ln>
            <a:noFill/>
          </a:ln>
        </p:spPr>
      </p:pic>
      <p:sp>
        <p:nvSpPr>
          <p:cNvPr id="798" name="Google Shape;798;p98"/>
          <p:cNvSpPr/>
          <p:nvPr/>
        </p:nvSpPr>
        <p:spPr>
          <a:xfrm>
            <a:off x="1113825" y="2572825"/>
            <a:ext cx="1553700" cy="2578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98"/>
          <p:cNvSpPr/>
          <p:nvPr/>
        </p:nvSpPr>
        <p:spPr>
          <a:xfrm>
            <a:off x="6385800" y="2572825"/>
            <a:ext cx="2668500" cy="2578800"/>
          </a:xfrm>
          <a:prstGeom prst="rect">
            <a:avLst/>
          </a:prstGeom>
          <a:noFill/>
          <a:ln cap="flat" cmpd="sng" w="76200">
            <a:solidFill>
              <a:srgbClr val="D5A6BD"/>
            </a:solidFill>
            <a:prstDash val="lg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98"/>
          <p:cNvSpPr/>
          <p:nvPr/>
        </p:nvSpPr>
        <p:spPr>
          <a:xfrm>
            <a:off x="5234400" y="2572825"/>
            <a:ext cx="1033500" cy="2578800"/>
          </a:xfrm>
          <a:prstGeom prst="rect">
            <a:avLst/>
          </a:prstGeom>
          <a:noFill/>
          <a:ln cap="flat" cmpd="sng" w="76200">
            <a:solidFill>
              <a:srgbClr val="00FF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98"/>
          <p:cNvSpPr txBox="1"/>
          <p:nvPr/>
        </p:nvSpPr>
        <p:spPr>
          <a:xfrm>
            <a:off x="1012749" y="768618"/>
            <a:ext cx="7633200" cy="58169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000"/>
              <a:buFont typeface="Arial"/>
              <a:buNone/>
            </a:pPr>
            <a:r>
              <a:rPr b="0" i="0" lang="vi" sz="2000" u="none" cap="none" strike="noStrike">
                <a:solidFill>
                  <a:srgbClr val="FFFFFF"/>
                </a:solidFill>
                <a:latin typeface="Public Sans"/>
                <a:ea typeface="Public Sans"/>
                <a:cs typeface="Public Sans"/>
                <a:sym typeface="Public Sans"/>
              </a:rPr>
              <a:t>p-value &gt; Các biến đều có ý nghĩa thông kê</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graphicFrame>
        <p:nvGraphicFramePr>
          <p:cNvPr id="806" name="Google Shape;806;p99"/>
          <p:cNvGraphicFramePr/>
          <p:nvPr/>
        </p:nvGraphicFramePr>
        <p:xfrm>
          <a:off x="1402080" y="892200"/>
          <a:ext cx="3000000" cy="3000000"/>
        </p:xfrm>
        <a:graphic>
          <a:graphicData uri="http://schemas.openxmlformats.org/drawingml/2006/table">
            <a:tbl>
              <a:tblPr>
                <a:noFill/>
                <a:tableStyleId>{2FD317D0-BEB3-43A3-8FDD-36FEA4CC4D76}</a:tableStyleId>
              </a:tblPr>
              <a:tblGrid>
                <a:gridCol w="7578900"/>
              </a:tblGrid>
              <a:tr h="3693325">
                <a:tc>
                  <a:txBody>
                    <a:bodyPr/>
                    <a:lstStyle/>
                    <a:p>
                      <a:pPr indent="0" lvl="0" marL="0" marR="0" rtl="0" algn="just">
                        <a:lnSpc>
                          <a:spcPct val="150000"/>
                        </a:lnSpc>
                        <a:spcBef>
                          <a:spcPts val="0"/>
                        </a:spcBef>
                        <a:spcAft>
                          <a:spcPts val="0"/>
                        </a:spcAft>
                        <a:buClr>
                          <a:srgbClr val="000000"/>
                        </a:buClr>
                        <a:buSzPts val="1300"/>
                        <a:buFont typeface="Arial"/>
                        <a:buNone/>
                      </a:pPr>
                      <a:r>
                        <a:rPr lang="vi" sz="1300" u="none" cap="none" strike="noStrike"/>
                        <a:t>energy kWh per person</a:t>
                      </a:r>
                      <a:r>
                        <a:rPr b="1" lang="vi" sz="1300" u="none" cap="none" strike="noStrike"/>
                        <a:t> = - 1867486.595</a:t>
                      </a:r>
                      <a:endParaRPr b="1" sz="1300" u="none" cap="none" strike="noStrike"/>
                    </a:p>
                    <a:p>
                      <a:pPr indent="0" lvl="0" marL="0" marR="0" rtl="0" algn="just">
                        <a:lnSpc>
                          <a:spcPct val="150000"/>
                        </a:lnSpc>
                        <a:spcBef>
                          <a:spcPts val="1200"/>
                        </a:spcBef>
                        <a:spcAft>
                          <a:spcPts val="0"/>
                        </a:spcAft>
                        <a:buClr>
                          <a:srgbClr val="000000"/>
                        </a:buClr>
                        <a:buSzPts val="1300"/>
                        <a:buFont typeface="Arial"/>
                        <a:buNone/>
                      </a:pPr>
                      <a:r>
                        <a:rPr b="1" lang="vi" sz="1300" u="none" cap="none" strike="noStrike"/>
                        <a:t>                      	   + 12464.47632 * </a:t>
                      </a:r>
                      <a:r>
                        <a:rPr lang="vi" sz="1300" u="none" cap="none" strike="noStrike"/>
                        <a:t>`Age`</a:t>
                      </a:r>
                      <a:endParaRPr sz="1300" u="none" cap="none" strike="noStrike"/>
                    </a:p>
                    <a:p>
                      <a:pPr indent="0" lvl="0" marL="0" marR="0" rtl="0" algn="just">
                        <a:lnSpc>
                          <a:spcPct val="150000"/>
                        </a:lnSpc>
                        <a:spcBef>
                          <a:spcPts val="1200"/>
                        </a:spcBef>
                        <a:spcAft>
                          <a:spcPts val="0"/>
                        </a:spcAft>
                        <a:buClr>
                          <a:srgbClr val="000000"/>
                        </a:buClr>
                        <a:buSzPts val="1300"/>
                        <a:buFont typeface="Arial"/>
                        <a:buNone/>
                      </a:pPr>
                      <a:r>
                        <a:rPr b="1" lang="vi" sz="1300" u="none" cap="none" strike="noStrike"/>
                        <a:t>                      	 + 126942.142 * </a:t>
                      </a:r>
                      <a:r>
                        <a:rPr lang="vi" sz="1300" u="none" cap="none" strike="noStrike"/>
                        <a:t>`Number of occupants"</a:t>
                      </a:r>
                      <a:endParaRPr sz="1300" u="none" cap="none" strike="noStrike"/>
                    </a:p>
                    <a:p>
                      <a:pPr indent="0" lvl="0" marL="0" marR="0" rtl="0" algn="just">
                        <a:lnSpc>
                          <a:spcPct val="150000"/>
                        </a:lnSpc>
                        <a:spcBef>
                          <a:spcPts val="1200"/>
                        </a:spcBef>
                        <a:spcAft>
                          <a:spcPts val="0"/>
                        </a:spcAft>
                        <a:buClr>
                          <a:srgbClr val="000000"/>
                        </a:buClr>
                        <a:buSzPts val="1300"/>
                        <a:buFont typeface="Arial"/>
                        <a:buNone/>
                      </a:pPr>
                      <a:r>
                        <a:rPr b="1" lang="vi" sz="1300" u="none" cap="none" strike="noStrike"/>
                        <a:t>                      	   + 63028.81525 * </a:t>
                      </a:r>
                      <a:r>
                        <a:rPr lang="vi" sz="1300" u="none" cap="none" strike="noStrike"/>
                        <a:t>`Number of floor`</a:t>
                      </a:r>
                      <a:endParaRPr sz="1300" u="none" cap="none" strike="noStrike"/>
                    </a:p>
                    <a:p>
                      <a:pPr indent="0" lvl="0" marL="0" marR="0" rtl="0" algn="just">
                        <a:lnSpc>
                          <a:spcPct val="150000"/>
                        </a:lnSpc>
                        <a:spcBef>
                          <a:spcPts val="1200"/>
                        </a:spcBef>
                        <a:spcAft>
                          <a:spcPts val="0"/>
                        </a:spcAft>
                        <a:buClr>
                          <a:srgbClr val="000000"/>
                        </a:buClr>
                        <a:buSzPts val="1300"/>
                        <a:buFont typeface="Arial"/>
                        <a:buNone/>
                      </a:pPr>
                      <a:r>
                        <a:rPr b="1" lang="vi" sz="1300" u="none" cap="none" strike="noStrike"/>
                        <a:t>                      	   - 0.439551648 * </a:t>
                      </a:r>
                      <a:r>
                        <a:rPr lang="vi" sz="1300" u="none" cap="none" strike="noStrike"/>
                        <a:t>`minimum electricity consumption`</a:t>
                      </a:r>
                      <a:endParaRPr sz="1300" u="none" cap="none" strike="noStrike"/>
                    </a:p>
                    <a:p>
                      <a:pPr indent="0" lvl="0" marL="0" marR="0" rtl="0" algn="just">
                        <a:lnSpc>
                          <a:spcPct val="150000"/>
                        </a:lnSpc>
                        <a:spcBef>
                          <a:spcPts val="1200"/>
                        </a:spcBef>
                        <a:spcAft>
                          <a:spcPts val="0"/>
                        </a:spcAft>
                        <a:buClr>
                          <a:srgbClr val="000000"/>
                        </a:buClr>
                        <a:buSzPts val="1300"/>
                        <a:buFont typeface="Arial"/>
                        <a:buNone/>
                      </a:pPr>
                      <a:r>
                        <a:rPr b="1" lang="vi" sz="1300" u="none" cap="none" strike="noStrike"/>
                        <a:t>                      	   + 8.687769954 * </a:t>
                      </a:r>
                      <a:r>
                        <a:rPr lang="vi" sz="1300" u="none" cap="none" strike="noStrike"/>
                        <a:t>(`electricity water heater` + `energy oeroerson`)</a:t>
                      </a:r>
                      <a:endParaRPr sz="1300" u="none" cap="none" strike="noStrike"/>
                    </a:p>
                    <a:p>
                      <a:pPr indent="0" lvl="0" marL="0" marR="0" rtl="0" algn="just">
                        <a:lnSpc>
                          <a:spcPct val="150000"/>
                        </a:lnSpc>
                        <a:spcBef>
                          <a:spcPts val="1200"/>
                        </a:spcBef>
                        <a:spcAft>
                          <a:spcPts val="0"/>
                        </a:spcAft>
                        <a:buClr>
                          <a:srgbClr val="000000"/>
                        </a:buClr>
                        <a:buSzPts val="1300"/>
                        <a:buFont typeface="Arial"/>
                        <a:buNone/>
                      </a:pPr>
                      <a:r>
                        <a:rPr b="1" lang="vi" sz="1300" u="none" cap="none" strike="noStrike"/>
                        <a:t>                      	   - 1.35743E-05 * </a:t>
                      </a:r>
                      <a:r>
                        <a:rPr lang="vi" sz="1300" u="none" cap="none" strike="noStrike"/>
                        <a:t>(`electricity water heater` + `energy oeroerson`)^2</a:t>
                      </a:r>
                      <a:endParaRPr sz="1300" u="none" cap="none" strike="noStrike"/>
                    </a:p>
                    <a:p>
                      <a:pPr indent="0" lvl="0" marL="0" marR="0" rtl="0" algn="just">
                        <a:lnSpc>
                          <a:spcPct val="150000"/>
                        </a:lnSpc>
                        <a:spcBef>
                          <a:spcPts val="1200"/>
                        </a:spcBef>
                        <a:spcAft>
                          <a:spcPts val="0"/>
                        </a:spcAft>
                        <a:buClr>
                          <a:srgbClr val="000000"/>
                        </a:buClr>
                        <a:buSzPts val="1300"/>
                        <a:buFont typeface="Arial"/>
                        <a:buNone/>
                      </a:pPr>
                      <a:r>
                        <a:rPr b="1" lang="vi" sz="1300" u="none" cap="none" strike="noStrike"/>
                        <a:t>                      	   + 5.98664E-12 * </a:t>
                      </a:r>
                      <a:r>
                        <a:rPr lang="vi" sz="1300" u="none" cap="none" strike="noStrike"/>
                        <a:t>(`electricity water heater` + `energy oeroerson`)^3</a:t>
                      </a:r>
                      <a:endParaRPr sz="1300" u="none" cap="none" strike="noStrike"/>
                    </a:p>
                  </a:txBody>
                  <a:tcPr marT="63500" marB="63500" marR="63500" marL="63500">
                    <a:lnL cap="flat" cmpd="sng" w="12675">
                      <a:solidFill>
                        <a:srgbClr val="000000"/>
                      </a:solidFill>
                      <a:prstDash val="solid"/>
                      <a:round/>
                      <a:headEnd len="sm" w="sm" type="none"/>
                      <a:tailEnd len="sm" w="sm" type="none"/>
                    </a:lnL>
                    <a:lnR cap="flat" cmpd="sng" w="12675">
                      <a:solidFill>
                        <a:srgbClr val="000000"/>
                      </a:solidFill>
                      <a:prstDash val="solid"/>
                      <a:round/>
                      <a:headEnd len="sm" w="sm" type="none"/>
                      <a:tailEnd len="sm" w="sm" type="none"/>
                    </a:lnR>
                    <a:lnT cap="flat" cmpd="sng" w="12675">
                      <a:solidFill>
                        <a:srgbClr val="000000"/>
                      </a:solidFill>
                      <a:prstDash val="solid"/>
                      <a:round/>
                      <a:headEnd len="sm" w="sm" type="none"/>
                      <a:tailEnd len="sm" w="sm" type="none"/>
                    </a:lnT>
                    <a:lnB cap="flat" cmpd="sng" w="12675">
                      <a:solidFill>
                        <a:srgbClr val="000000"/>
                      </a:solidFill>
                      <a:prstDash val="solid"/>
                      <a:round/>
                      <a:headEnd len="sm" w="sm" type="none"/>
                      <a:tailEnd len="sm" w="sm" type="none"/>
                    </a:lnB>
                  </a:tcPr>
                </a:tc>
              </a:tr>
            </a:tbl>
          </a:graphicData>
        </a:graphic>
      </p:graphicFrame>
      <p:sp>
        <p:nvSpPr>
          <p:cNvPr id="807" name="Google Shape;807;p99"/>
          <p:cNvSpPr/>
          <p:nvPr/>
        </p:nvSpPr>
        <p:spPr>
          <a:xfrm flipH="1">
            <a:off x="1084480" y="1290979"/>
            <a:ext cx="16500" cy="3160800"/>
          </a:xfrm>
          <a:prstGeom prst="rect">
            <a:avLst/>
          </a:prstGeom>
          <a:solidFill>
            <a:srgbClr val="25262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8" name="Google Shape;808;p99"/>
          <p:cNvGrpSpPr/>
          <p:nvPr/>
        </p:nvGrpSpPr>
        <p:grpSpPr>
          <a:xfrm>
            <a:off x="213389" y="272411"/>
            <a:ext cx="638550" cy="400163"/>
            <a:chOff x="0" y="0"/>
            <a:chExt cx="1702800" cy="1067100"/>
          </a:xfrm>
        </p:grpSpPr>
        <p:sp>
          <p:nvSpPr>
            <p:cNvPr id="809" name="Google Shape;809;p99"/>
            <p:cNvSpPr/>
            <p:nvPr/>
          </p:nvSpPr>
          <p:spPr>
            <a:xfrm>
              <a:off x="0" y="0"/>
              <a:ext cx="1702800" cy="1067100"/>
            </a:xfrm>
            <a:prstGeom prst="rect">
              <a:avLst/>
            </a:prstGeom>
            <a:solidFill>
              <a:srgbClr val="25262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0" name="Google Shape;810;p99"/>
            <p:cNvPicPr preferRelativeResize="0"/>
            <p:nvPr/>
          </p:nvPicPr>
          <p:blipFill rotWithShape="1">
            <a:blip r:embed="rId3">
              <a:alphaModFix/>
            </a:blip>
            <a:srcRect b="0" l="0" r="0" t="0"/>
            <a:stretch/>
          </p:blipFill>
          <p:spPr>
            <a:xfrm>
              <a:off x="492840" y="375094"/>
              <a:ext cx="717085" cy="316821"/>
            </a:xfrm>
            <a:prstGeom prst="rect">
              <a:avLst/>
            </a:prstGeom>
            <a:noFill/>
            <a:ln>
              <a:noFill/>
            </a:ln>
          </p:spPr>
        </p:pic>
      </p:grpSp>
      <p:sp>
        <p:nvSpPr>
          <p:cNvPr id="811" name="Google Shape;811;p99"/>
          <p:cNvSpPr txBox="1"/>
          <p:nvPr/>
        </p:nvSpPr>
        <p:spPr>
          <a:xfrm>
            <a:off x="1033504" y="198925"/>
            <a:ext cx="4050300" cy="507900"/>
          </a:xfrm>
          <a:prstGeom prst="rect">
            <a:avLst/>
          </a:prstGeom>
          <a:noFill/>
          <a:ln>
            <a:noFill/>
          </a:ln>
        </p:spPr>
        <p:txBody>
          <a:bodyPr anchorCtr="0" anchor="t" bIns="0" lIns="0" spcFirstLastPara="1" rIns="0" wrap="square" tIns="0">
            <a:spAutoFit/>
          </a:bodyPr>
          <a:lstStyle/>
          <a:p>
            <a:pPr indent="0" lvl="0" marL="0" marR="0" rtl="0" algn="l">
              <a:lnSpc>
                <a:spcPct val="139963"/>
              </a:lnSpc>
              <a:spcBef>
                <a:spcPts val="0"/>
              </a:spcBef>
              <a:spcAft>
                <a:spcPts val="0"/>
              </a:spcAft>
              <a:buClr>
                <a:srgbClr val="000000"/>
              </a:buClr>
              <a:buSzPts val="3300"/>
              <a:buFont typeface="Arial"/>
              <a:buNone/>
            </a:pPr>
            <a:r>
              <a:rPr b="0" i="0" lang="vi" sz="3300" u="none" cap="none" strike="noStrike">
                <a:solidFill>
                  <a:srgbClr val="252629"/>
                </a:solidFill>
                <a:latin typeface="Public Sans"/>
                <a:ea typeface="Public Sans"/>
                <a:cs typeface="Public Sans"/>
                <a:sym typeface="Public Sans"/>
              </a:rPr>
              <a:t>Phương trình</a:t>
            </a:r>
            <a:endParaRPr b="0" i="0" sz="26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descr="Ảnh cận cảnh nhìn từ phía bên một bàn tay đang đẩy núm trên bộ hòa âm" id="816" name="Google Shape;816;p100"/>
          <p:cNvPicPr preferRelativeResize="0"/>
          <p:nvPr/>
        </p:nvPicPr>
        <p:blipFill rotWithShape="1">
          <a:blip r:embed="rId3">
            <a:alphaModFix/>
          </a:blip>
          <a:srcRect b="15419" l="7506" r="42247" t="0"/>
          <a:stretch/>
        </p:blipFill>
        <p:spPr>
          <a:xfrm>
            <a:off x="-9150" y="0"/>
            <a:ext cx="4594499" cy="5143501"/>
          </a:xfrm>
          <a:prstGeom prst="rect">
            <a:avLst/>
          </a:prstGeom>
          <a:noFill/>
          <a:ln>
            <a:noFill/>
          </a:ln>
        </p:spPr>
      </p:pic>
      <p:sp>
        <p:nvSpPr>
          <p:cNvPr id="817" name="Google Shape;817;p100"/>
          <p:cNvSpPr txBox="1"/>
          <p:nvPr>
            <p:ph type="title"/>
          </p:nvPr>
        </p:nvSpPr>
        <p:spPr>
          <a:xfrm>
            <a:off x="265500" y="1830600"/>
            <a:ext cx="4045200" cy="14823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400"/>
              <a:buNone/>
            </a:pPr>
            <a:r>
              <a:rPr lang="vi">
                <a:solidFill>
                  <a:schemeClr val="lt1"/>
                </a:solidFill>
              </a:rPr>
              <a:t>Giải </a:t>
            </a:r>
            <a:r>
              <a:rPr lang="vi"/>
              <a:t>Thích</a:t>
            </a:r>
            <a:endParaRPr>
              <a:solidFill>
                <a:schemeClr val="lt1"/>
              </a:solidFill>
            </a:endParaRPr>
          </a:p>
        </p:txBody>
      </p:sp>
      <p:sp>
        <p:nvSpPr>
          <p:cNvPr id="818" name="Google Shape;818;p100"/>
          <p:cNvSpPr txBox="1"/>
          <p:nvPr>
            <p:ph idx="2" type="body"/>
          </p:nvPr>
        </p:nvSpPr>
        <p:spPr>
          <a:xfrm>
            <a:off x="5146250" y="1481800"/>
            <a:ext cx="3676800" cy="2420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vi" sz="2400">
                <a:latin typeface="Comfortaa"/>
                <a:ea typeface="Comfortaa"/>
                <a:cs typeface="Comfortaa"/>
                <a:sym typeface="Comfortaa"/>
              </a:rPr>
              <a:t>Adjusted R square rất nhỏ</a:t>
            </a:r>
            <a:endParaRPr sz="2400">
              <a:latin typeface="Comfortaa"/>
              <a:ea typeface="Comfortaa"/>
              <a:cs typeface="Comfortaa"/>
              <a:sym typeface="Comfortaa"/>
            </a:endParaRPr>
          </a:p>
          <a:p>
            <a:pPr indent="0" lvl="0" marL="0" rtl="0" algn="l">
              <a:lnSpc>
                <a:spcPct val="115000"/>
              </a:lnSpc>
              <a:spcBef>
                <a:spcPts val="1200"/>
              </a:spcBef>
              <a:spcAft>
                <a:spcPts val="0"/>
              </a:spcAft>
              <a:buSzPts val="1300"/>
              <a:buNone/>
            </a:pPr>
            <a:r>
              <a:rPr lang="vi" sz="2400">
                <a:latin typeface="Comfortaa"/>
                <a:ea typeface="Comfortaa"/>
                <a:cs typeface="Comfortaa"/>
                <a:sym typeface="Comfortaa"/>
              </a:rPr>
              <a:t>SE lớn</a:t>
            </a:r>
            <a:endParaRPr sz="2400">
              <a:latin typeface="Comfortaa"/>
              <a:ea typeface="Comfortaa"/>
              <a:cs typeface="Comfortaa"/>
              <a:sym typeface="Comfortaa"/>
            </a:endParaRPr>
          </a:p>
          <a:p>
            <a:pPr indent="0" lvl="0" marL="0" rtl="0" algn="l">
              <a:lnSpc>
                <a:spcPct val="115000"/>
              </a:lnSpc>
              <a:spcBef>
                <a:spcPts val="1200"/>
              </a:spcBef>
              <a:spcAft>
                <a:spcPts val="1200"/>
              </a:spcAft>
              <a:buSzPts val="1300"/>
              <a:buNone/>
            </a:pPr>
            <a:r>
              <a:rPr lang="vi" sz="2400">
                <a:latin typeface="Comfortaa"/>
                <a:ea typeface="Comfortaa"/>
                <a:cs typeface="Comfortaa"/>
                <a:sym typeface="Comfortaa"/>
              </a:rPr>
              <a:t>R square = 31,64%</a:t>
            </a:r>
            <a:endParaRPr sz="2400">
              <a:latin typeface="Trebuchet MS"/>
              <a:ea typeface="Trebuchet MS"/>
              <a:cs typeface="Trebuchet MS"/>
              <a:sym typeface="Trebuchet MS"/>
            </a:endParaRPr>
          </a:p>
        </p:txBody>
      </p:sp>
      <p:pic>
        <p:nvPicPr>
          <p:cNvPr id="819" name="Google Shape;819;p100"/>
          <p:cNvPicPr preferRelativeResize="0"/>
          <p:nvPr/>
        </p:nvPicPr>
        <p:blipFill rotWithShape="1">
          <a:blip r:embed="rId4">
            <a:alphaModFix/>
          </a:blip>
          <a:srcRect b="0" l="0" r="0" t="0"/>
          <a:stretch/>
        </p:blipFill>
        <p:spPr>
          <a:xfrm>
            <a:off x="0" y="9284"/>
            <a:ext cx="4572000" cy="1907440"/>
          </a:xfrm>
          <a:prstGeom prst="rect">
            <a:avLst/>
          </a:prstGeom>
          <a:noFill/>
          <a:ln>
            <a:noFill/>
          </a:ln>
        </p:spPr>
      </p:pic>
      <p:grpSp>
        <p:nvGrpSpPr>
          <p:cNvPr id="820" name="Google Shape;820;p100"/>
          <p:cNvGrpSpPr/>
          <p:nvPr/>
        </p:nvGrpSpPr>
        <p:grpSpPr>
          <a:xfrm>
            <a:off x="4310689" y="3848961"/>
            <a:ext cx="638550" cy="400163"/>
            <a:chOff x="0" y="0"/>
            <a:chExt cx="1702800" cy="1067100"/>
          </a:xfrm>
        </p:grpSpPr>
        <p:sp>
          <p:nvSpPr>
            <p:cNvPr id="821" name="Google Shape;821;p100"/>
            <p:cNvSpPr/>
            <p:nvPr/>
          </p:nvSpPr>
          <p:spPr>
            <a:xfrm>
              <a:off x="0" y="0"/>
              <a:ext cx="1702800" cy="1067100"/>
            </a:xfrm>
            <a:prstGeom prst="rect">
              <a:avLst/>
            </a:prstGeom>
            <a:solidFill>
              <a:srgbClr val="D9D9D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2" name="Google Shape;822;p100"/>
            <p:cNvPicPr preferRelativeResize="0"/>
            <p:nvPr/>
          </p:nvPicPr>
          <p:blipFill rotWithShape="1">
            <a:blip r:embed="rId5">
              <a:alphaModFix/>
            </a:blip>
            <a:srcRect b="0" l="0" r="0" t="0"/>
            <a:stretch/>
          </p:blipFill>
          <p:spPr>
            <a:xfrm>
              <a:off x="492840" y="375094"/>
              <a:ext cx="717085" cy="316821"/>
            </a:xfrm>
            <a:prstGeom prst="rect">
              <a:avLst/>
            </a:prstGeom>
            <a:noFill/>
            <a:ln>
              <a:noFill/>
            </a:ln>
          </p:spPr>
        </p:pic>
      </p:grpSp>
      <p:sp>
        <p:nvSpPr>
          <p:cNvPr id="823" name="Google Shape;823;p100"/>
          <p:cNvSpPr txBox="1"/>
          <p:nvPr/>
        </p:nvSpPr>
        <p:spPr>
          <a:xfrm>
            <a:off x="5134300" y="3728338"/>
            <a:ext cx="3676800" cy="641400"/>
          </a:xfrm>
          <a:prstGeom prst="rect">
            <a:avLst/>
          </a:prstGeom>
          <a:noFill/>
          <a:ln>
            <a:noFill/>
          </a:ln>
        </p:spPr>
        <p:txBody>
          <a:bodyPr anchorCtr="0" anchor="t" bIns="91425" lIns="91425" spcFirstLastPara="1" rIns="91425" wrap="square" tIns="91425">
            <a:normAutofit fontScale="85000" lnSpcReduction="20000"/>
          </a:bodyPr>
          <a:lstStyle/>
          <a:p>
            <a:pPr indent="0" lvl="0" marL="0" marR="0" rtl="0" algn="l">
              <a:lnSpc>
                <a:spcPct val="115000"/>
              </a:lnSpc>
              <a:spcBef>
                <a:spcPts val="0"/>
              </a:spcBef>
              <a:spcAft>
                <a:spcPts val="1200"/>
              </a:spcAft>
              <a:buClr>
                <a:schemeClr val="lt1"/>
              </a:buClr>
              <a:buSzPct val="63725"/>
              <a:buFont typeface="Lato"/>
              <a:buNone/>
            </a:pPr>
            <a:r>
              <a:rPr b="0" i="0" lang="vi" sz="2400" u="none" cap="none" strike="noStrike">
                <a:solidFill>
                  <a:schemeClr val="lt1"/>
                </a:solidFill>
                <a:latin typeface="Comfortaa"/>
                <a:ea typeface="Comfortaa"/>
                <a:cs typeface="Comfortaa"/>
                <a:sym typeface="Comfortaa"/>
              </a:rPr>
              <a:t>Mô hình không tốt</a:t>
            </a:r>
            <a:endParaRPr b="0" i="0" sz="24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1"/>
          <p:cNvSpPr txBox="1"/>
          <p:nvPr>
            <p:ph type="title"/>
          </p:nvPr>
        </p:nvSpPr>
        <p:spPr>
          <a:xfrm>
            <a:off x="733425" y="264025"/>
            <a:ext cx="5826600" cy="3151500"/>
          </a:xfrm>
          <a:prstGeom prst="rect">
            <a:avLst/>
          </a:prstGeom>
        </p:spPr>
        <p:txBody>
          <a:bodyPr anchorCtr="0" anchor="ctr" bIns="91425" lIns="91425" spcFirstLastPara="1" rIns="91425" wrap="square" tIns="91425">
            <a:normAutofit/>
          </a:bodyPr>
          <a:lstStyle/>
          <a:p>
            <a:pPr indent="0" lvl="0" marL="0" rtl="0" algn="l">
              <a:lnSpc>
                <a:spcPct val="140000"/>
              </a:lnSpc>
              <a:spcBef>
                <a:spcPts val="0"/>
              </a:spcBef>
              <a:spcAft>
                <a:spcPts val="0"/>
              </a:spcAft>
              <a:buClr>
                <a:srgbClr val="000000"/>
              </a:buClr>
              <a:buFont typeface="Arial"/>
              <a:buNone/>
            </a:pPr>
            <a:r>
              <a:rPr b="1" lang="vi" sz="4000">
                <a:latin typeface="Public Sans"/>
                <a:ea typeface="Public Sans"/>
                <a:cs typeface="Public Sans"/>
                <a:sym typeface="Public Sans"/>
              </a:rPr>
              <a:t>HỒI QUY LOGISITC</a:t>
            </a:r>
            <a:endParaRPr sz="4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600" u="sng">
                <a:latin typeface="Arial"/>
                <a:ea typeface="Arial"/>
                <a:cs typeface="Arial"/>
                <a:sym typeface="Arial"/>
                <a:hlinkClick r:id="rId3"/>
              </a:rPr>
              <a:t>Logistic-Regression-on-SUV/SUV Data.csv at master · ShukurShaik/Logistic-Regression-on-SUV · GitHub</a:t>
            </a:r>
            <a:endParaRPr sz="3300"/>
          </a:p>
        </p:txBody>
      </p:sp>
      <p:pic>
        <p:nvPicPr>
          <p:cNvPr id="834" name="Google Shape;834;p102"/>
          <p:cNvPicPr preferRelativeResize="0"/>
          <p:nvPr/>
        </p:nvPicPr>
        <p:blipFill>
          <a:blip r:embed="rId4">
            <a:alphaModFix/>
          </a:blip>
          <a:stretch>
            <a:fillRect/>
          </a:stretch>
        </p:blipFill>
        <p:spPr>
          <a:xfrm>
            <a:off x="200900" y="963900"/>
            <a:ext cx="8543949" cy="3978174"/>
          </a:xfrm>
          <a:prstGeom prst="rect">
            <a:avLst/>
          </a:prstGeom>
          <a:noFill/>
          <a:ln>
            <a:noFill/>
          </a:ln>
        </p:spPr>
      </p:pic>
      <p:sp>
        <p:nvSpPr>
          <p:cNvPr id="835" name="Google Shape;835;p10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3"/>
          <p:cNvSpPr txBox="1"/>
          <p:nvPr>
            <p:ph idx="1" type="body"/>
          </p:nvPr>
        </p:nvSpPr>
        <p:spPr>
          <a:xfrm>
            <a:off x="1084950" y="150750"/>
            <a:ext cx="7904400" cy="48420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1200"/>
              </a:spcBef>
              <a:spcAft>
                <a:spcPts val="0"/>
              </a:spcAft>
              <a:buNone/>
            </a:pPr>
            <a:r>
              <a:rPr b="1" lang="vi" sz="1500" u="sng">
                <a:highlight>
                  <a:schemeClr val="dk1"/>
                </a:highlight>
                <a:latin typeface="Times New Roman"/>
                <a:ea typeface="Times New Roman"/>
                <a:cs typeface="Times New Roman"/>
                <a:sym typeface="Times New Roman"/>
              </a:rPr>
              <a:t>Bài toán</a:t>
            </a:r>
            <a:r>
              <a:rPr lang="vi" sz="1500">
                <a:highlight>
                  <a:schemeClr val="dk1"/>
                </a:highlight>
                <a:latin typeface="Times New Roman"/>
                <a:ea typeface="Times New Roman"/>
                <a:cs typeface="Times New Roman"/>
                <a:sym typeface="Times New Roman"/>
              </a:rPr>
              <a:t> : Sport Utility Vehicle (xe thể thao đa dụng). Những mẫu xe SUV có hoạt động như xe gia đình, mang mục đích cá nhân và thường được xây dựng trên khung gầm xe tải nhẹ. Được nhập từ nước ngoài vào Việt Nam </a:t>
            </a:r>
            <a:endParaRPr sz="1500">
              <a:highlight>
                <a:schemeClr val="dk1"/>
              </a:highlight>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vi" sz="1500">
                <a:highlight>
                  <a:schemeClr val="dk1"/>
                </a:highlight>
                <a:latin typeface="Times New Roman"/>
                <a:ea typeface="Times New Roman"/>
                <a:cs typeface="Times New Roman"/>
                <a:sym typeface="Times New Roman"/>
              </a:rPr>
              <a:t>Dữ liệu SUV (Sport Utility Vehicle) này chứa thông tin của khách hàng Giới tính, Độ tuổi, Mức lương ước tính và Chi tiết mua hàng. Bài toán đặt ra tim ra loại người thích mua SUV dựa vào thông tin khách hàng trên  Yêu cầu bài toán hồi quy logistic tìm ra loại người thích mua SUV</a:t>
            </a:r>
            <a:endParaRPr sz="1500">
              <a:highlight>
                <a:schemeClr val="dk1"/>
              </a:highlight>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rPr lang="vi" sz="1500" u="sng">
                <a:highlight>
                  <a:schemeClr val="dk1"/>
                </a:highlight>
                <a:latin typeface="Times New Roman"/>
                <a:ea typeface="Times New Roman"/>
                <a:cs typeface="Times New Roman"/>
                <a:sym typeface="Times New Roman"/>
              </a:rPr>
              <a:t>Ý nghĩa</a:t>
            </a:r>
            <a:r>
              <a:rPr lang="vi" sz="1500">
                <a:highlight>
                  <a:schemeClr val="dk1"/>
                </a:highlight>
                <a:latin typeface="Times New Roman"/>
                <a:ea typeface="Times New Roman"/>
                <a:cs typeface="Times New Roman"/>
                <a:sym typeface="Times New Roman"/>
              </a:rPr>
              <a:t> : đưa ra đề xuất cải thiện kinh doanh ,tăng doanh thu cho cửa hàng và phân tích trên từng thuộc tính và xây dựng mô hình Hồi quy Logistic để dự đoán giá trị.</a:t>
            </a:r>
            <a:endParaRPr sz="1500">
              <a:highlight>
                <a:schemeClr val="dk1"/>
              </a:highlight>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04"/>
          <p:cNvSpPr txBox="1"/>
          <p:nvPr>
            <p:ph type="title"/>
          </p:nvPr>
        </p:nvSpPr>
        <p:spPr>
          <a:xfrm>
            <a:off x="1297500" y="162075"/>
            <a:ext cx="7038900" cy="9141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SzPts val="990"/>
              <a:buNone/>
            </a:pPr>
            <a:r>
              <a:rPr b="1" lang="vi" sz="1370">
                <a:latin typeface="Calibri"/>
                <a:ea typeface="Calibri"/>
                <a:cs typeface="Calibri"/>
                <a:sym typeface="Calibri"/>
              </a:rPr>
              <a:t>Tiền xử lí dữ liệu:</a:t>
            </a:r>
            <a:endParaRPr b="1" sz="1370">
              <a:latin typeface="Calibri"/>
              <a:ea typeface="Calibri"/>
              <a:cs typeface="Calibri"/>
              <a:sym typeface="Calibri"/>
            </a:endParaRPr>
          </a:p>
          <a:p>
            <a:pPr indent="0" lvl="0" marL="914400" rtl="0" algn="l">
              <a:lnSpc>
                <a:spcPct val="150000"/>
              </a:lnSpc>
              <a:spcBef>
                <a:spcPts val="0"/>
              </a:spcBef>
              <a:spcAft>
                <a:spcPts val="0"/>
              </a:spcAft>
              <a:buSzPts val="990"/>
              <a:buNone/>
            </a:pPr>
            <a:r>
              <a:rPr b="1" lang="vi" sz="1370">
                <a:latin typeface="Calibri"/>
                <a:ea typeface="Calibri"/>
                <a:cs typeface="Calibri"/>
                <a:sym typeface="Calibri"/>
              </a:rPr>
              <a:t>Dữ liệu cột GENDER dạng chữ được chuyển đổi thành dạng số bằng cách sử dụng Các cột trích xuất thống kê thực từ công cụ phân tích dữ liệu Phạm vi dữ liệu.</a:t>
            </a:r>
            <a:endParaRPr sz="1370">
              <a:latin typeface="Lato"/>
              <a:ea typeface="Lato"/>
              <a:cs typeface="Lato"/>
              <a:sym typeface="Lato"/>
            </a:endParaRPr>
          </a:p>
          <a:p>
            <a:pPr indent="0" lvl="0" marL="0" rtl="0" algn="l">
              <a:spcBef>
                <a:spcPts val="0"/>
              </a:spcBef>
              <a:spcAft>
                <a:spcPts val="0"/>
              </a:spcAft>
              <a:buSzPts val="990"/>
              <a:buNone/>
            </a:pPr>
            <a:r>
              <a:t/>
            </a:r>
            <a:endParaRPr b="1" sz="1370">
              <a:latin typeface="Calibri"/>
              <a:ea typeface="Calibri"/>
              <a:cs typeface="Calibri"/>
              <a:sym typeface="Calibri"/>
            </a:endParaRPr>
          </a:p>
        </p:txBody>
      </p:sp>
      <p:pic>
        <p:nvPicPr>
          <p:cNvPr id="846" name="Google Shape;846;p104"/>
          <p:cNvPicPr preferRelativeResize="0"/>
          <p:nvPr/>
        </p:nvPicPr>
        <p:blipFill>
          <a:blip r:embed="rId3">
            <a:alphaModFix/>
          </a:blip>
          <a:stretch>
            <a:fillRect/>
          </a:stretch>
        </p:blipFill>
        <p:spPr>
          <a:xfrm>
            <a:off x="5770875" y="1298075"/>
            <a:ext cx="1872539" cy="3762525"/>
          </a:xfrm>
          <a:prstGeom prst="rect">
            <a:avLst/>
          </a:prstGeom>
          <a:noFill/>
          <a:ln>
            <a:noFill/>
          </a:ln>
        </p:spPr>
      </p:pic>
      <p:pic>
        <p:nvPicPr>
          <p:cNvPr id="847" name="Google Shape;847;p104"/>
          <p:cNvPicPr preferRelativeResize="0"/>
          <p:nvPr/>
        </p:nvPicPr>
        <p:blipFill>
          <a:blip r:embed="rId4">
            <a:alphaModFix/>
          </a:blip>
          <a:stretch>
            <a:fillRect/>
          </a:stretch>
        </p:blipFill>
        <p:spPr>
          <a:xfrm>
            <a:off x="117650" y="1460250"/>
            <a:ext cx="5466075" cy="254080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05"/>
          <p:cNvSpPr txBox="1"/>
          <p:nvPr>
            <p:ph type="title"/>
          </p:nvPr>
        </p:nvSpPr>
        <p:spPr>
          <a:xfrm>
            <a:off x="1136750" y="152650"/>
            <a:ext cx="4278000" cy="4850100"/>
          </a:xfrm>
          <a:prstGeom prst="rect">
            <a:avLst/>
          </a:prstGeom>
        </p:spPr>
        <p:txBody>
          <a:bodyPr anchorCtr="0" anchor="t" bIns="91425" lIns="91425" spcFirstLastPara="1" rIns="91425" wrap="square" tIns="91425">
            <a:normAutofit fontScale="90000"/>
          </a:bodyPr>
          <a:lstStyle/>
          <a:p>
            <a:pPr indent="0" lvl="0" marL="0" rtl="0" algn="just">
              <a:lnSpc>
                <a:spcPct val="100000"/>
              </a:lnSpc>
              <a:spcBef>
                <a:spcPts val="1800"/>
              </a:spcBef>
              <a:spcAft>
                <a:spcPts val="0"/>
              </a:spcAft>
              <a:buNone/>
            </a:pPr>
            <a:r>
              <a:rPr b="1" lang="vi" sz="1500">
                <a:latin typeface="Arial"/>
                <a:ea typeface="Arial"/>
                <a:cs typeface="Arial"/>
                <a:sym typeface="Arial"/>
              </a:rPr>
              <a:t>1.2.</a:t>
            </a:r>
            <a:r>
              <a:rPr lang="vi" sz="700">
                <a:latin typeface="Arial"/>
                <a:ea typeface="Arial"/>
                <a:cs typeface="Arial"/>
                <a:sym typeface="Arial"/>
              </a:rPr>
              <a:t>                  </a:t>
            </a:r>
            <a:r>
              <a:rPr b="1" i="1" lang="vi" sz="1500">
                <a:latin typeface="Arial"/>
                <a:ea typeface="Arial"/>
                <a:cs typeface="Arial"/>
                <a:sym typeface="Arial"/>
              </a:rPr>
              <a:t>MS Excel:</a:t>
            </a:r>
            <a:endParaRPr b="1" i="1" sz="1500">
              <a:latin typeface="Arial"/>
              <a:ea typeface="Arial"/>
              <a:cs typeface="Arial"/>
              <a:sym typeface="Arial"/>
            </a:endParaRPr>
          </a:p>
          <a:p>
            <a:pPr indent="0" lvl="0" marL="0" rtl="0" algn="just">
              <a:lnSpc>
                <a:spcPct val="100000"/>
              </a:lnSpc>
              <a:spcBef>
                <a:spcPts val="1200"/>
              </a:spcBef>
              <a:spcAft>
                <a:spcPts val="0"/>
              </a:spcAft>
              <a:buNone/>
            </a:pPr>
            <a:r>
              <a:rPr lang="vi" sz="1500">
                <a:latin typeface="Times New Roman"/>
                <a:ea typeface="Times New Roman"/>
                <a:cs typeface="Times New Roman"/>
                <a:sym typeface="Times New Roman"/>
              </a:rPr>
              <a:t>Ta thực hiện tính phương trình hồi quy logistic dựa trên hàm tự động của excel như sau: Real Statistics/Reg/Logistic and Probit Regression</a:t>
            </a:r>
            <a:endParaRPr sz="150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vi" sz="1500">
                <a:latin typeface="Times New Roman"/>
                <a:ea typeface="Times New Roman"/>
                <a:cs typeface="Times New Roman"/>
                <a:sym typeface="Times New Roman"/>
              </a:rPr>
              <a:t>Trong đó:</a:t>
            </a:r>
            <a:endParaRPr sz="150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vi" sz="1500">
                <a:latin typeface="Arial"/>
                <a:ea typeface="Arial"/>
                <a:cs typeface="Arial"/>
                <a:sym typeface="Arial"/>
              </a:rPr>
              <a:t>·</a:t>
            </a:r>
            <a:r>
              <a:rPr lang="vi" sz="700">
                <a:latin typeface="Times New Roman"/>
                <a:ea typeface="Times New Roman"/>
                <a:cs typeface="Times New Roman"/>
                <a:sym typeface="Times New Roman"/>
              </a:rPr>
              <a:t>      </a:t>
            </a:r>
            <a:r>
              <a:rPr lang="vi" sz="1500">
                <a:latin typeface="Times New Roman"/>
                <a:ea typeface="Times New Roman"/>
                <a:cs typeface="Times New Roman"/>
                <a:sym typeface="Times New Roman"/>
              </a:rPr>
              <a:t>Input Range: chọn tất cả các biến, bao gồm cả biến tiên lượng và biến kết quả.</a:t>
            </a:r>
            <a:endParaRPr sz="1500">
              <a:latin typeface="Times New Roman"/>
              <a:ea typeface="Times New Roman"/>
              <a:cs typeface="Times New Roman"/>
              <a:sym typeface="Times New Roman"/>
            </a:endParaRPr>
          </a:p>
          <a:p>
            <a:pPr indent="0" lvl="0" marL="457200" rtl="0" algn="just">
              <a:lnSpc>
                <a:spcPct val="100000"/>
              </a:lnSpc>
              <a:spcBef>
                <a:spcPts val="1200"/>
              </a:spcBef>
              <a:spcAft>
                <a:spcPts val="0"/>
              </a:spcAft>
              <a:buNone/>
            </a:pPr>
            <a:r>
              <a:rPr lang="vi" sz="1500">
                <a:latin typeface="Arial"/>
                <a:ea typeface="Arial"/>
                <a:cs typeface="Arial"/>
                <a:sym typeface="Arial"/>
              </a:rPr>
              <a:t>·</a:t>
            </a:r>
            <a:r>
              <a:rPr lang="vi" sz="700">
                <a:latin typeface="Times New Roman"/>
                <a:ea typeface="Times New Roman"/>
                <a:cs typeface="Times New Roman"/>
                <a:sym typeface="Times New Roman"/>
              </a:rPr>
              <a:t>      </a:t>
            </a:r>
            <a:r>
              <a:rPr lang="vi" sz="1500">
                <a:latin typeface="Times New Roman"/>
                <a:ea typeface="Times New Roman"/>
                <a:cs typeface="Times New Roman"/>
                <a:sym typeface="Times New Roman"/>
              </a:rPr>
              <a:t>Classfication Cutoff: mức để đưa ra kết quả dự đoán (ví dụ: để hệ số Classfication Cutoff = 0.5, kết quả tính được = 0.55 thì ta sẽ đưa ra kết luận là khách hàng có thich , kết quả tính được = 0.49 thì thì ta đưa ra kết luận là khách hàng không thich).</a:t>
            </a:r>
            <a:endParaRPr sz="150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vi" sz="1500">
                <a:latin typeface="Times New Roman"/>
                <a:ea typeface="Times New Roman"/>
                <a:cs typeface="Times New Roman"/>
                <a:sym typeface="Times New Roman"/>
              </a:rPr>
              <a:t>=&gt; Kết quả: </a:t>
            </a:r>
            <a:endParaRPr sz="1500">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t/>
            </a:r>
            <a:endParaRPr sz="15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a:p>
        </p:txBody>
      </p:sp>
      <p:pic>
        <p:nvPicPr>
          <p:cNvPr id="853" name="Google Shape;853;p105"/>
          <p:cNvPicPr preferRelativeResize="0"/>
          <p:nvPr/>
        </p:nvPicPr>
        <p:blipFill>
          <a:blip r:embed="rId3">
            <a:alphaModFix/>
          </a:blip>
          <a:stretch>
            <a:fillRect/>
          </a:stretch>
        </p:blipFill>
        <p:spPr>
          <a:xfrm>
            <a:off x="5509300" y="381302"/>
            <a:ext cx="3514150" cy="41508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06"/>
          <p:cNvSpPr txBox="1"/>
          <p:nvPr>
            <p:ph idx="1" type="body"/>
          </p:nvPr>
        </p:nvSpPr>
        <p:spPr>
          <a:xfrm>
            <a:off x="1232525" y="93400"/>
            <a:ext cx="7534500" cy="23103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None/>
            </a:pPr>
            <a:r>
              <a:rPr lang="vi" sz="1500">
                <a:latin typeface="Times New Roman"/>
                <a:ea typeface="Times New Roman"/>
                <a:cs typeface="Times New Roman"/>
                <a:sym typeface="Times New Roman"/>
              </a:rPr>
              <a:t>Trong </a:t>
            </a:r>
            <a:r>
              <a:rPr b="1" lang="vi" sz="1500">
                <a:latin typeface="Times New Roman"/>
                <a:ea typeface="Times New Roman"/>
                <a:cs typeface="Times New Roman"/>
                <a:sym typeface="Times New Roman"/>
              </a:rPr>
              <a:t>bảng Logistic Regression</a:t>
            </a:r>
            <a:r>
              <a:rPr lang="vi" sz="1500">
                <a:latin typeface="Times New Roman"/>
                <a:ea typeface="Times New Roman"/>
                <a:cs typeface="Times New Roman"/>
                <a:sym typeface="Times New Roman"/>
              </a:rPr>
              <a:t>: cột coeff chứa các hệ số để lập thành phương trình dự đoán. Cột p-value cho thấy biến GENDER, ESTIMATEDSALARY có ý nghĩa thống kê, biến AGE không có ý nghĩa thống kê.</a:t>
            </a:r>
            <a:endParaRPr sz="1500">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vi" sz="1500">
                <a:latin typeface="Times New Roman"/>
                <a:ea typeface="Times New Roman"/>
                <a:cs typeface="Times New Roman"/>
                <a:sym typeface="Times New Roman"/>
              </a:rPr>
              <a:t>Bảng Classification Table</a:t>
            </a:r>
            <a:r>
              <a:rPr lang="vi" sz="1500">
                <a:latin typeface="Times New Roman"/>
                <a:ea typeface="Times New Roman"/>
                <a:cs typeface="Times New Roman"/>
                <a:sym typeface="Times New Roman"/>
              </a:rPr>
              <a:t>:[3] Với mô hình này, ta dự đoán được 104 trường hợp là người thích mua, 39 trường hợp người không thích mua; 237 trường hợp được dự đoán là mua, 20 trường hợp không mua</a:t>
            </a:r>
            <a:endParaRPr sz="1400">
              <a:latin typeface="Arial"/>
              <a:ea typeface="Arial"/>
              <a:cs typeface="Arial"/>
              <a:sym typeface="Arial"/>
            </a:endParaRPr>
          </a:p>
          <a:p>
            <a:pPr indent="0" lvl="0" marL="0" rtl="0" algn="l">
              <a:spcBef>
                <a:spcPts val="0"/>
              </a:spcBef>
              <a:spcAft>
                <a:spcPts val="1200"/>
              </a:spcAft>
              <a:buNone/>
            </a:pPr>
            <a:r>
              <a:t/>
            </a:r>
            <a:endParaRPr/>
          </a:p>
        </p:txBody>
      </p:sp>
      <p:pic>
        <p:nvPicPr>
          <p:cNvPr id="859" name="Google Shape;859;p106"/>
          <p:cNvPicPr preferRelativeResize="0"/>
          <p:nvPr/>
        </p:nvPicPr>
        <p:blipFill rotWithShape="1">
          <a:blip r:embed="rId3">
            <a:alphaModFix/>
          </a:blip>
          <a:srcRect b="-1419" l="-1615" r="0" t="-1419"/>
          <a:stretch/>
        </p:blipFill>
        <p:spPr>
          <a:xfrm>
            <a:off x="532875" y="2351150"/>
            <a:ext cx="8040175" cy="2641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3"/>
          <p:cNvSpPr txBox="1"/>
          <p:nvPr>
            <p:ph type="title"/>
          </p:nvPr>
        </p:nvSpPr>
        <p:spPr>
          <a:xfrm>
            <a:off x="338175" y="102400"/>
            <a:ext cx="6877800" cy="4550100"/>
          </a:xfrm>
          <a:prstGeom prst="rect">
            <a:avLst/>
          </a:prstGeom>
        </p:spPr>
        <p:txBody>
          <a:bodyPr anchorCtr="0" anchor="ctr" bIns="91425" lIns="91425" spcFirstLastPara="1" rIns="91425" wrap="square" tIns="91425">
            <a:normAutofit fontScale="90000"/>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88620" lvl="0" marL="457200" rtl="0" algn="l">
              <a:spcBef>
                <a:spcPts val="0"/>
              </a:spcBef>
              <a:spcAft>
                <a:spcPts val="0"/>
              </a:spcAft>
              <a:buSzPct val="100000"/>
              <a:buChar char="+"/>
            </a:pPr>
            <a:r>
              <a:rPr lang="vi"/>
              <a:t>Dữ liệu về các loại đồ dùng bán chạy nhất trên Amazon trong năm 2021 gồm 708 dòng và 8 cột thuộc tính. </a:t>
            </a:r>
            <a:endParaRPr/>
          </a:p>
          <a:p>
            <a:pPr indent="-388620" lvl="0" marL="457200" rtl="0" algn="l">
              <a:spcBef>
                <a:spcPts val="0"/>
              </a:spcBef>
              <a:spcAft>
                <a:spcPts val="0"/>
              </a:spcAft>
              <a:buSzPct val="138461"/>
              <a:buChar char="+"/>
            </a:pPr>
            <a:r>
              <a:rPr lang="vi"/>
              <a:t>Nhìn qua em sẽ chọn 2 cột thuộc tính cho quá trình kiểm định đó là Price (Giá) và Category ( Loại đồ dùng). Trong đó cột Category có 7 loại đồ dùng bao gồm : Electronics, Camera &amp; Photo, Clothing, Shoes &amp; Jewelry, Books, Gift Cards, Toys &amp; Games, Video Games</a:t>
            </a:r>
            <a:endParaRPr sz="2022"/>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400"/>
              </a:spcBef>
              <a:spcAft>
                <a:spcPts val="0"/>
              </a:spcAft>
              <a:buNone/>
            </a:pPr>
            <a:r>
              <a:rPr b="1" lang="vi" sz="1500">
                <a:latin typeface="Arial"/>
                <a:ea typeface="Arial"/>
                <a:cs typeface="Arial"/>
                <a:sym typeface="Arial"/>
              </a:rPr>
              <a:t>1.</a:t>
            </a:r>
            <a:r>
              <a:rPr lang="vi" sz="700">
                <a:latin typeface="Arial"/>
                <a:ea typeface="Arial"/>
                <a:cs typeface="Arial"/>
                <a:sym typeface="Arial"/>
              </a:rPr>
              <a:t>	</a:t>
            </a:r>
            <a:r>
              <a:rPr b="1" lang="vi" sz="1500">
                <a:latin typeface="Arial"/>
                <a:ea typeface="Arial"/>
                <a:cs typeface="Arial"/>
                <a:sym typeface="Arial"/>
              </a:rPr>
              <a:t>Ngôn ngữ R</a:t>
            </a:r>
            <a:endParaRPr b="1" sz="1500">
              <a:latin typeface="Arial"/>
              <a:ea typeface="Arial"/>
              <a:cs typeface="Arial"/>
              <a:sym typeface="Arial"/>
            </a:endParaRPr>
          </a:p>
          <a:p>
            <a:pPr indent="0" lvl="0" marL="0" rtl="0" algn="l">
              <a:lnSpc>
                <a:spcPct val="115000"/>
              </a:lnSpc>
              <a:spcBef>
                <a:spcPts val="1200"/>
              </a:spcBef>
              <a:spcAft>
                <a:spcPts val="0"/>
              </a:spcAft>
              <a:buNone/>
            </a:pPr>
            <a:r>
              <a:rPr lang="vi" sz="1500">
                <a:latin typeface="Times New Roman"/>
                <a:ea typeface="Times New Roman"/>
                <a:cs typeface="Times New Roman"/>
                <a:sym typeface="Times New Roman"/>
              </a:rPr>
              <a:t>Sử dụng hàm glm() để phân tích hồi quy logistic với:</a:t>
            </a:r>
            <a:endParaRPr sz="15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vi" sz="1500">
                <a:latin typeface="Arial"/>
                <a:ea typeface="Arial"/>
                <a:cs typeface="Arial"/>
                <a:sym typeface="Arial"/>
              </a:rPr>
              <a:t>-</a:t>
            </a:r>
            <a:r>
              <a:rPr lang="vi" sz="700">
                <a:latin typeface="Arial"/>
                <a:ea typeface="Arial"/>
                <a:cs typeface="Arial"/>
                <a:sym typeface="Arial"/>
              </a:rPr>
              <a:t>        </a:t>
            </a:r>
            <a:r>
              <a:rPr lang="vi" sz="1500">
                <a:latin typeface="Arial"/>
                <a:ea typeface="Arial"/>
                <a:cs typeface="Arial"/>
                <a:sym typeface="Arial"/>
              </a:rPr>
              <a:t>Tham số đầu tiên là phương trình hồi quy trong đó book10$Purchased là biến cần dự báo và dấu chấm là em sẽ hồi quy tất cả các biến.</a:t>
            </a:r>
            <a:endParaRPr sz="1500">
              <a:latin typeface="Arial"/>
              <a:ea typeface="Arial"/>
              <a:cs typeface="Arial"/>
              <a:sym typeface="Arial"/>
            </a:endParaRPr>
          </a:p>
          <a:p>
            <a:pPr indent="0" lvl="0" marL="0" rtl="0" algn="l">
              <a:lnSpc>
                <a:spcPct val="115000"/>
              </a:lnSpc>
              <a:spcBef>
                <a:spcPts val="1200"/>
              </a:spcBef>
              <a:spcAft>
                <a:spcPts val="0"/>
              </a:spcAft>
              <a:buNone/>
            </a:pPr>
            <a:r>
              <a:rPr lang="vi" sz="1500">
                <a:latin typeface="Arial"/>
                <a:ea typeface="Arial"/>
                <a:cs typeface="Arial"/>
                <a:sym typeface="Arial"/>
              </a:rPr>
              <a:t>-</a:t>
            </a:r>
            <a:r>
              <a:rPr lang="vi" sz="700">
                <a:latin typeface="Arial"/>
                <a:ea typeface="Arial"/>
                <a:cs typeface="Arial"/>
                <a:sym typeface="Arial"/>
              </a:rPr>
              <a:t>        </a:t>
            </a:r>
            <a:r>
              <a:rPr lang="vi" sz="1500">
                <a:latin typeface="Arial"/>
                <a:ea typeface="Arial"/>
                <a:cs typeface="Arial"/>
                <a:sym typeface="Arial"/>
              </a:rPr>
              <a:t>Tham số thứ 2 là data ta muốn hồi quy .</a:t>
            </a:r>
            <a:endParaRPr sz="1500">
              <a:latin typeface="Arial"/>
              <a:ea typeface="Arial"/>
              <a:cs typeface="Arial"/>
              <a:sym typeface="Arial"/>
            </a:endParaRPr>
          </a:p>
          <a:p>
            <a:pPr indent="0" lvl="0" marL="0" rtl="0" algn="l">
              <a:lnSpc>
                <a:spcPct val="115000"/>
              </a:lnSpc>
              <a:spcBef>
                <a:spcPts val="1200"/>
              </a:spcBef>
              <a:spcAft>
                <a:spcPts val="0"/>
              </a:spcAft>
              <a:buNone/>
            </a:pPr>
            <a:r>
              <a:rPr lang="vi" sz="1500">
                <a:latin typeface="Arial"/>
                <a:ea typeface="Arial"/>
                <a:cs typeface="Arial"/>
                <a:sym typeface="Arial"/>
              </a:rPr>
              <a:t>-</a:t>
            </a:r>
            <a:r>
              <a:rPr lang="vi" sz="700">
                <a:latin typeface="Arial"/>
                <a:ea typeface="Arial"/>
                <a:cs typeface="Arial"/>
                <a:sym typeface="Arial"/>
              </a:rPr>
              <a:t>        </a:t>
            </a:r>
            <a:r>
              <a:rPr lang="vi" sz="1500">
                <a:latin typeface="Arial"/>
                <a:ea typeface="Arial"/>
                <a:cs typeface="Arial"/>
                <a:sym typeface="Arial"/>
              </a:rPr>
              <a:t>Tham số thứ 3 family = binomial() để cho R biết là dung hồi quy logistic để phân tích.</a:t>
            </a:r>
            <a:endParaRPr sz="1500">
              <a:latin typeface="Arial"/>
              <a:ea typeface="Arial"/>
              <a:cs typeface="Arial"/>
              <a:sym typeface="Arial"/>
            </a:endParaRPr>
          </a:p>
          <a:p>
            <a:pPr indent="0" lvl="0" marL="0" rtl="0" algn="l">
              <a:lnSpc>
                <a:spcPct val="115000"/>
              </a:lnSpc>
              <a:spcBef>
                <a:spcPts val="1200"/>
              </a:spcBef>
              <a:spcAft>
                <a:spcPts val="0"/>
              </a:spcAft>
              <a:buNone/>
            </a:pPr>
            <a:r>
              <a:rPr lang="vi" sz="1500">
                <a:latin typeface="Times New Roman"/>
                <a:ea typeface="Times New Roman"/>
                <a:cs typeface="Times New Roman"/>
                <a:sym typeface="Times New Roman"/>
              </a:rPr>
              <a:t>Hàm summary() cho thấy rõ hơn về các giá trị của phân tích hồi quy:</a:t>
            </a:r>
            <a:endParaRPr sz="15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pic>
        <p:nvPicPr>
          <p:cNvPr id="869" name="Google Shape;869;p108"/>
          <p:cNvPicPr preferRelativeResize="0"/>
          <p:nvPr/>
        </p:nvPicPr>
        <p:blipFill>
          <a:blip r:embed="rId3">
            <a:alphaModFix/>
          </a:blip>
          <a:stretch>
            <a:fillRect/>
          </a:stretch>
        </p:blipFill>
        <p:spPr>
          <a:xfrm>
            <a:off x="1227325" y="182550"/>
            <a:ext cx="7271500" cy="3387650"/>
          </a:xfrm>
          <a:prstGeom prst="rect">
            <a:avLst/>
          </a:prstGeom>
          <a:noFill/>
          <a:ln>
            <a:noFill/>
          </a:ln>
        </p:spPr>
      </p:pic>
      <p:sp>
        <p:nvSpPr>
          <p:cNvPr id="870" name="Google Shape;870;p108"/>
          <p:cNvSpPr txBox="1"/>
          <p:nvPr>
            <p:ph idx="1" type="body"/>
          </p:nvPr>
        </p:nvSpPr>
        <p:spPr>
          <a:xfrm>
            <a:off x="418375" y="3734425"/>
            <a:ext cx="7534500" cy="134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sz="1400">
                <a:latin typeface="Arial"/>
                <a:ea typeface="Arial"/>
                <a:cs typeface="Arial"/>
                <a:sym typeface="Arial"/>
              </a:rPr>
              <a:t>Logit(P)= (1.234e+01) + (2.335e-01)*Age + 3.</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09"/>
          <p:cNvSpPr/>
          <p:nvPr/>
        </p:nvSpPr>
        <p:spPr>
          <a:xfrm>
            <a:off x="-19425"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09"/>
          <p:cNvSpPr txBox="1"/>
          <p:nvPr>
            <p:ph idx="4294967295" type="title"/>
          </p:nvPr>
        </p:nvSpPr>
        <p:spPr>
          <a:xfrm>
            <a:off x="311700" y="220100"/>
            <a:ext cx="8520600" cy="1012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vi"/>
              <a:t>GROUP 7</a:t>
            </a:r>
            <a:endParaRPr/>
          </a:p>
          <a:p>
            <a:pPr indent="0" lvl="0" marL="0" rtl="0" algn="ctr">
              <a:spcBef>
                <a:spcPts val="400"/>
              </a:spcBef>
              <a:spcAft>
                <a:spcPts val="400"/>
              </a:spcAft>
              <a:buNone/>
            </a:pPr>
            <a:r>
              <a:rPr i="1" lang="vi" sz="1600"/>
              <a:t>Trả lời câu hỏi: “Tại sao chúng tôi lại là người giải quyết vấn đề mà mình đã xác định?”</a:t>
            </a:r>
            <a:endParaRPr i="1" sz="1600"/>
          </a:p>
        </p:txBody>
      </p:sp>
      <p:pic>
        <p:nvPicPr>
          <p:cNvPr id="877" name="Google Shape;877;p109"/>
          <p:cNvPicPr preferRelativeResize="0"/>
          <p:nvPr/>
        </p:nvPicPr>
        <p:blipFill rotWithShape="1">
          <a:blip r:embed="rId3">
            <a:alphaModFix/>
          </a:blip>
          <a:srcRect b="0" l="0" r="0" t="0"/>
          <a:stretch/>
        </p:blipFill>
        <p:spPr>
          <a:xfrm>
            <a:off x="1639925" y="1363020"/>
            <a:ext cx="1644300" cy="1644300"/>
          </a:xfrm>
          <a:prstGeom prst="ellipse">
            <a:avLst/>
          </a:prstGeom>
          <a:noFill/>
          <a:ln>
            <a:noFill/>
          </a:ln>
        </p:spPr>
      </p:pic>
      <p:pic>
        <p:nvPicPr>
          <p:cNvPr id="878" name="Google Shape;878;p109"/>
          <p:cNvPicPr preferRelativeResize="0"/>
          <p:nvPr/>
        </p:nvPicPr>
        <p:blipFill rotWithShape="1">
          <a:blip r:embed="rId4">
            <a:alphaModFix/>
          </a:blip>
          <a:srcRect b="0" l="99" r="89" t="0"/>
          <a:stretch/>
        </p:blipFill>
        <p:spPr>
          <a:xfrm>
            <a:off x="3857868" y="1363170"/>
            <a:ext cx="1644300" cy="1644000"/>
          </a:xfrm>
          <a:prstGeom prst="ellipse">
            <a:avLst/>
          </a:prstGeom>
          <a:noFill/>
          <a:ln>
            <a:noFill/>
          </a:ln>
        </p:spPr>
      </p:pic>
      <p:pic>
        <p:nvPicPr>
          <p:cNvPr id="879" name="Google Shape;879;p109"/>
          <p:cNvPicPr preferRelativeResize="0"/>
          <p:nvPr/>
        </p:nvPicPr>
        <p:blipFill rotWithShape="1">
          <a:blip r:embed="rId5">
            <a:alphaModFix/>
          </a:blip>
          <a:srcRect b="748" l="0" r="0" t="748"/>
          <a:stretch/>
        </p:blipFill>
        <p:spPr>
          <a:xfrm>
            <a:off x="6075829" y="1363008"/>
            <a:ext cx="1644300" cy="1644300"/>
          </a:xfrm>
          <a:prstGeom prst="ellipse">
            <a:avLst/>
          </a:prstGeom>
          <a:noFill/>
          <a:ln>
            <a:noFill/>
          </a:ln>
        </p:spPr>
      </p:pic>
      <p:sp>
        <p:nvSpPr>
          <p:cNvPr id="880" name="Google Shape;880;p109"/>
          <p:cNvSpPr txBox="1"/>
          <p:nvPr>
            <p:ph idx="4294967295" type="title"/>
          </p:nvPr>
        </p:nvSpPr>
        <p:spPr>
          <a:xfrm>
            <a:off x="1450925"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vi" sz="1800">
                <a:solidFill>
                  <a:schemeClr val="dk1"/>
                </a:solidFill>
              </a:rPr>
              <a:t>Người 1</a:t>
            </a:r>
            <a:endParaRPr sz="1800">
              <a:solidFill>
                <a:schemeClr val="dk1"/>
              </a:solidFill>
            </a:endParaRPr>
          </a:p>
        </p:txBody>
      </p:sp>
      <p:sp>
        <p:nvSpPr>
          <p:cNvPr id="881" name="Google Shape;881;p109"/>
          <p:cNvSpPr txBox="1"/>
          <p:nvPr>
            <p:ph idx="4294967295" type="body"/>
          </p:nvPr>
        </p:nvSpPr>
        <p:spPr>
          <a:xfrm>
            <a:off x="1450925" y="3572413"/>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vi" sz="1800">
                <a:solidFill>
                  <a:schemeClr val="dk2"/>
                </a:solidFill>
                <a:latin typeface="Comfortaa"/>
                <a:ea typeface="Comfortaa"/>
                <a:cs typeface="Comfortaa"/>
                <a:sym typeface="Comfortaa"/>
              </a:rPr>
              <a:t>Đoàn Thục Quyên</a:t>
            </a:r>
            <a:endParaRPr sz="1800">
              <a:solidFill>
                <a:schemeClr val="dk2"/>
              </a:solidFill>
              <a:latin typeface="Comfortaa"/>
              <a:ea typeface="Comfortaa"/>
              <a:cs typeface="Comfortaa"/>
              <a:sym typeface="Comfortaa"/>
            </a:endParaRPr>
          </a:p>
        </p:txBody>
      </p:sp>
      <p:sp>
        <p:nvSpPr>
          <p:cNvPr id="882" name="Google Shape;882;p109"/>
          <p:cNvSpPr txBox="1"/>
          <p:nvPr>
            <p:ph idx="4294967295" type="title"/>
          </p:nvPr>
        </p:nvSpPr>
        <p:spPr>
          <a:xfrm>
            <a:off x="3668868"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vi" sz="1800">
                <a:solidFill>
                  <a:schemeClr val="dk1"/>
                </a:solidFill>
              </a:rPr>
              <a:t>Người 2</a:t>
            </a:r>
            <a:endParaRPr sz="1800">
              <a:solidFill>
                <a:schemeClr val="dk1"/>
              </a:solidFill>
            </a:endParaRPr>
          </a:p>
        </p:txBody>
      </p:sp>
      <p:sp>
        <p:nvSpPr>
          <p:cNvPr id="883" name="Google Shape;883;p109"/>
          <p:cNvSpPr txBox="1"/>
          <p:nvPr>
            <p:ph idx="4294967295" type="title"/>
          </p:nvPr>
        </p:nvSpPr>
        <p:spPr>
          <a:xfrm>
            <a:off x="5886829" y="3047794"/>
            <a:ext cx="2022300" cy="578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vi" sz="1800">
                <a:solidFill>
                  <a:schemeClr val="dk1"/>
                </a:solidFill>
              </a:rPr>
              <a:t>Người 3</a:t>
            </a:r>
            <a:endParaRPr sz="1800">
              <a:solidFill>
                <a:schemeClr val="dk1"/>
              </a:solidFill>
            </a:endParaRPr>
          </a:p>
        </p:txBody>
      </p:sp>
      <p:sp>
        <p:nvSpPr>
          <p:cNvPr id="884" name="Google Shape;884;p109"/>
          <p:cNvSpPr txBox="1"/>
          <p:nvPr>
            <p:ph idx="4294967295" type="body"/>
          </p:nvPr>
        </p:nvSpPr>
        <p:spPr>
          <a:xfrm>
            <a:off x="3668868" y="3572413"/>
            <a:ext cx="20223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vi" sz="1800">
                <a:solidFill>
                  <a:schemeClr val="dk2"/>
                </a:solidFill>
                <a:latin typeface="Comfortaa"/>
                <a:ea typeface="Comfortaa"/>
                <a:cs typeface="Comfortaa"/>
                <a:sym typeface="Comfortaa"/>
              </a:rPr>
              <a:t>Nguyễn Đức Anh</a:t>
            </a:r>
            <a:endParaRPr sz="1800">
              <a:solidFill>
                <a:schemeClr val="dk2"/>
              </a:solidFill>
              <a:latin typeface="Comfortaa"/>
              <a:ea typeface="Comfortaa"/>
              <a:cs typeface="Comfortaa"/>
              <a:sym typeface="Comfortaa"/>
            </a:endParaRPr>
          </a:p>
          <a:p>
            <a:pPr indent="0" lvl="0" marL="0" rtl="0" algn="ctr">
              <a:spcBef>
                <a:spcPts val="1200"/>
              </a:spcBef>
              <a:spcAft>
                <a:spcPts val="1200"/>
              </a:spcAft>
              <a:buNone/>
            </a:pPr>
            <a:r>
              <a:t/>
            </a:r>
            <a:endParaRPr sz="1200">
              <a:solidFill>
                <a:schemeClr val="dk2"/>
              </a:solidFill>
            </a:endParaRPr>
          </a:p>
        </p:txBody>
      </p:sp>
      <p:sp>
        <p:nvSpPr>
          <p:cNvPr id="885" name="Google Shape;885;p109"/>
          <p:cNvSpPr txBox="1"/>
          <p:nvPr>
            <p:ph idx="4294967295" type="body"/>
          </p:nvPr>
        </p:nvSpPr>
        <p:spPr>
          <a:xfrm>
            <a:off x="5886825" y="3572425"/>
            <a:ext cx="2262000" cy="1153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vi" sz="1800">
                <a:solidFill>
                  <a:schemeClr val="dk2"/>
                </a:solidFill>
                <a:latin typeface="Comfortaa"/>
                <a:ea typeface="Comfortaa"/>
                <a:cs typeface="Comfortaa"/>
                <a:sym typeface="Comfortaa"/>
              </a:rPr>
              <a:t>Nguyễn Thành Trung</a:t>
            </a:r>
            <a:endParaRPr sz="1800">
              <a:solidFill>
                <a:schemeClr val="dk2"/>
              </a:solidFill>
              <a:latin typeface="Comfortaa"/>
              <a:ea typeface="Comfortaa"/>
              <a:cs typeface="Comfortaa"/>
              <a:sym typeface="Comforta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9" name="Shape 889"/>
        <p:cNvGrpSpPr/>
        <p:nvPr/>
      </p:nvGrpSpPr>
      <p:grpSpPr>
        <a:xfrm>
          <a:off x="0" y="0"/>
          <a:ext cx="0" cy="0"/>
          <a:chOff x="0" y="0"/>
          <a:chExt cx="0" cy="0"/>
        </a:xfrm>
      </p:grpSpPr>
      <p:grpSp>
        <p:nvGrpSpPr>
          <p:cNvPr id="890" name="Google Shape;890;p110"/>
          <p:cNvGrpSpPr/>
          <p:nvPr/>
        </p:nvGrpSpPr>
        <p:grpSpPr>
          <a:xfrm>
            <a:off x="4406109" y="514350"/>
            <a:ext cx="331887" cy="333375"/>
            <a:chOff x="1983" y="0"/>
            <a:chExt cx="885033" cy="889000"/>
          </a:xfrm>
        </p:grpSpPr>
        <p:sp>
          <p:nvSpPr>
            <p:cNvPr id="891" name="Google Shape;891;p110"/>
            <p:cNvSpPr/>
            <p:nvPr/>
          </p:nvSpPr>
          <p:spPr>
            <a:xfrm>
              <a:off x="1983" y="0"/>
              <a:ext cx="885033" cy="88900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19C9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2" name="Google Shape;892;p110"/>
            <p:cNvSpPr txBox="1"/>
            <p:nvPr/>
          </p:nvSpPr>
          <p:spPr>
            <a:xfrm>
              <a:off x="149976" y="243894"/>
              <a:ext cx="582000" cy="369300"/>
            </a:xfrm>
            <a:prstGeom prst="rect">
              <a:avLst/>
            </a:prstGeom>
            <a:noFill/>
            <a:ln>
              <a:noFill/>
            </a:ln>
          </p:spPr>
          <p:txBody>
            <a:bodyPr anchorCtr="0" anchor="t" bIns="0" lIns="0" spcFirstLastPara="1" rIns="0" wrap="square" tIns="0">
              <a:spAutoFit/>
            </a:bodyPr>
            <a:lstStyle/>
            <a:p>
              <a:pPr indent="0" lvl="0" marL="0" marR="0" rtl="0" algn="ctr">
                <a:lnSpc>
                  <a:spcPct val="120010"/>
                </a:lnSpc>
                <a:spcBef>
                  <a:spcPts val="0"/>
                </a:spcBef>
                <a:spcAft>
                  <a:spcPts val="0"/>
                </a:spcAft>
                <a:buNone/>
              </a:pPr>
              <a:r>
                <a:rPr b="1" i="0" lang="vi" sz="900" u="none" cap="none" strike="noStrike">
                  <a:solidFill>
                    <a:srgbClr val="FFFFFF"/>
                  </a:solidFill>
                  <a:latin typeface="Public Sans"/>
                  <a:ea typeface="Public Sans"/>
                  <a:cs typeface="Public Sans"/>
                  <a:sym typeface="Public Sans"/>
                </a:rPr>
                <a:t>T/R</a:t>
              </a:r>
              <a:endParaRPr sz="700"/>
            </a:p>
          </p:txBody>
        </p:sp>
      </p:grpSp>
      <p:grpSp>
        <p:nvGrpSpPr>
          <p:cNvPr id="893" name="Google Shape;893;p110"/>
          <p:cNvGrpSpPr/>
          <p:nvPr/>
        </p:nvGrpSpPr>
        <p:grpSpPr>
          <a:xfrm>
            <a:off x="1821032" y="944815"/>
            <a:ext cx="5501950" cy="2981480"/>
            <a:chOff x="-67" y="-2916492"/>
            <a:chExt cx="14671867" cy="7950614"/>
          </a:xfrm>
        </p:grpSpPr>
        <p:sp>
          <p:nvSpPr>
            <p:cNvPr id="894" name="Google Shape;894;p110"/>
            <p:cNvSpPr/>
            <p:nvPr/>
          </p:nvSpPr>
          <p:spPr>
            <a:xfrm>
              <a:off x="619125" y="3663411"/>
              <a:ext cx="13433400" cy="126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5" name="Google Shape;895;p110"/>
            <p:cNvSpPr txBox="1"/>
            <p:nvPr/>
          </p:nvSpPr>
          <p:spPr>
            <a:xfrm>
              <a:off x="-67" y="-2916492"/>
              <a:ext cx="14671800" cy="6321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vi" sz="7000" u="none" cap="none" strike="noStrike">
                  <a:solidFill>
                    <a:srgbClr val="FFFFFF"/>
                  </a:solidFill>
                  <a:latin typeface="Vollkorn"/>
                  <a:ea typeface="Vollkorn"/>
                  <a:cs typeface="Vollkorn"/>
                  <a:sym typeface="Vollkorn"/>
                </a:rPr>
                <a:t>Cảm ơn th</a:t>
              </a:r>
              <a:r>
                <a:rPr lang="vi" sz="7000">
                  <a:solidFill>
                    <a:srgbClr val="FFFFFF"/>
                  </a:solidFill>
                  <a:latin typeface="Vollkorn"/>
                  <a:ea typeface="Vollkorn"/>
                  <a:cs typeface="Vollkorn"/>
                  <a:sym typeface="Vollkorn"/>
                </a:rPr>
                <a:t>ầy và các </a:t>
              </a:r>
              <a:r>
                <a:rPr b="0" i="0" lang="vi" sz="7000" u="none" cap="none" strike="noStrike">
                  <a:solidFill>
                    <a:srgbClr val="FFFFFF"/>
                  </a:solidFill>
                  <a:latin typeface="Vollkorn"/>
                  <a:ea typeface="Vollkorn"/>
                  <a:cs typeface="Vollkorn"/>
                  <a:sym typeface="Vollkorn"/>
                </a:rPr>
                <a:t>bạn!</a:t>
              </a:r>
              <a:endParaRPr sz="700"/>
            </a:p>
          </p:txBody>
        </p:sp>
        <p:sp>
          <p:nvSpPr>
            <p:cNvPr id="896" name="Google Shape;896;p110"/>
            <p:cNvSpPr txBox="1"/>
            <p:nvPr/>
          </p:nvSpPr>
          <p:spPr>
            <a:xfrm>
              <a:off x="0" y="4418522"/>
              <a:ext cx="14671800" cy="615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vi" sz="1500">
                  <a:solidFill>
                    <a:srgbClr val="FFFFFF"/>
                  </a:solidFill>
                  <a:latin typeface="Public Sans"/>
                  <a:ea typeface="Public Sans"/>
                  <a:cs typeface="Public Sans"/>
                  <a:sym typeface="Public Sans"/>
                </a:rPr>
                <a:t>Chúc các bạn và thầy sức khỏe!</a:t>
              </a:r>
              <a:r>
                <a:rPr b="0" i="0" lang="vi" sz="1500" u="none" cap="none" strike="noStrike">
                  <a:solidFill>
                    <a:srgbClr val="FFFFFF"/>
                  </a:solidFill>
                  <a:latin typeface="Public Sans"/>
                  <a:ea typeface="Public Sans"/>
                  <a:cs typeface="Public Sans"/>
                  <a:sym typeface="Public Sans"/>
                </a:rPr>
                <a:t>.</a:t>
              </a:r>
              <a:endParaRPr sz="7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type="title"/>
          </p:nvPr>
        </p:nvSpPr>
        <p:spPr>
          <a:xfrm>
            <a:off x="365825" y="303600"/>
            <a:ext cx="6820200" cy="4157100"/>
          </a:xfrm>
          <a:prstGeom prst="rect">
            <a:avLst/>
          </a:prstGeom>
        </p:spPr>
        <p:txBody>
          <a:bodyPr anchorCtr="0" anchor="ctr" bIns="91425" lIns="91425" spcFirstLastPara="1" rIns="91425" wrap="square" tIns="91425">
            <a:normAutofit/>
          </a:bodyPr>
          <a:lstStyle/>
          <a:p>
            <a:pPr indent="-406400" lvl="0" marL="457200" rtl="0" algn="l">
              <a:spcBef>
                <a:spcPts val="0"/>
              </a:spcBef>
              <a:spcAft>
                <a:spcPts val="0"/>
              </a:spcAft>
              <a:buSzPts val="2800"/>
              <a:buChar char="+"/>
            </a:pPr>
            <a:r>
              <a:rPr lang="vi"/>
              <a:t>Phát biểu bài toán: Kiểm định xem giá tiền của 7 loại đồ dùng có giống nhau hay không, với mức ý nghĩa alpha = 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5"/>
          <p:cNvSpPr txBox="1"/>
          <p:nvPr>
            <p:ph type="ctrTitle"/>
          </p:nvPr>
        </p:nvSpPr>
        <p:spPr>
          <a:xfrm>
            <a:off x="3537150" y="1578400"/>
            <a:ext cx="4752600" cy="91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Levene Test</a:t>
            </a:r>
            <a:endParaRPr/>
          </a:p>
        </p:txBody>
      </p:sp>
      <p:sp>
        <p:nvSpPr>
          <p:cNvPr id="462" name="Google Shape;462;p55"/>
          <p:cNvSpPr txBox="1"/>
          <p:nvPr>
            <p:ph idx="1" type="subTitle"/>
          </p:nvPr>
        </p:nvSpPr>
        <p:spPr>
          <a:xfrm>
            <a:off x="3537150" y="2670975"/>
            <a:ext cx="49029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Kiểm định phương sai có bằng nhau hay không giữa các nhóm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6"/>
          <p:cNvSpPr txBox="1"/>
          <p:nvPr>
            <p:ph type="title"/>
          </p:nvPr>
        </p:nvSpPr>
        <p:spPr>
          <a:xfrm>
            <a:off x="823850" y="300725"/>
            <a:ext cx="6309600" cy="4087200"/>
          </a:xfrm>
          <a:prstGeom prst="rect">
            <a:avLst/>
          </a:prstGeom>
        </p:spPr>
        <p:txBody>
          <a:bodyPr anchorCtr="0" anchor="ctr" bIns="91425" lIns="91425" spcFirstLastPara="1" rIns="91425" wrap="square" tIns="91425">
            <a:normAutofit/>
          </a:bodyPr>
          <a:lstStyle/>
          <a:p>
            <a:pPr indent="-381000" lvl="0" marL="457200" rtl="0" algn="l">
              <a:spcBef>
                <a:spcPts val="0"/>
              </a:spcBef>
              <a:spcAft>
                <a:spcPts val="0"/>
              </a:spcAft>
              <a:buSzPts val="2400"/>
              <a:buChar char="-"/>
            </a:pPr>
            <a:r>
              <a:rPr lang="vi" sz="2400"/>
              <a:t>Xác định giả thuyết:</a:t>
            </a:r>
            <a:endParaRPr sz="2400"/>
          </a:p>
          <a:p>
            <a:pPr indent="-381000" lvl="0" marL="457200" rtl="0" algn="l">
              <a:spcBef>
                <a:spcPts val="0"/>
              </a:spcBef>
              <a:spcAft>
                <a:spcPts val="0"/>
              </a:spcAft>
              <a:buSzPts val="2400"/>
              <a:buChar char="+"/>
            </a:pPr>
            <a:r>
              <a:rPr lang="vi" sz="2400"/>
              <a:t>Giả thuyết H0 : Không có sự khác biệt về phương sai của 7 loại đồ dùng</a:t>
            </a:r>
            <a:endParaRPr sz="2400"/>
          </a:p>
          <a:p>
            <a:pPr indent="-381000" lvl="0" marL="457200" rtl="0" algn="l">
              <a:spcBef>
                <a:spcPts val="0"/>
              </a:spcBef>
              <a:spcAft>
                <a:spcPts val="0"/>
              </a:spcAft>
              <a:buSzPts val="2400"/>
              <a:buChar char="+"/>
            </a:pPr>
            <a:r>
              <a:rPr lang="vi" sz="2400"/>
              <a:t>Giả thuyết H1 :  Có sự khác biệt về phương sai của 7 loại đồ dùng</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